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2" r:id="rId3"/>
    <p:sldId id="283" r:id="rId4"/>
    <p:sldId id="278" r:id="rId5"/>
    <p:sldId id="296" r:id="rId6"/>
    <p:sldId id="330" r:id="rId7"/>
    <p:sldId id="284" r:id="rId8"/>
    <p:sldId id="332" r:id="rId9"/>
    <p:sldId id="285" r:id="rId10"/>
    <p:sldId id="280" r:id="rId11"/>
    <p:sldId id="263" r:id="rId12"/>
    <p:sldId id="333" r:id="rId13"/>
    <p:sldId id="264" r:id="rId14"/>
    <p:sldId id="265" r:id="rId15"/>
    <p:sldId id="331" r:id="rId16"/>
    <p:sldId id="266" r:id="rId17"/>
    <p:sldId id="339" r:id="rId18"/>
    <p:sldId id="291" r:id="rId19"/>
    <p:sldId id="317" r:id="rId20"/>
    <p:sldId id="267" r:id="rId21"/>
    <p:sldId id="334" r:id="rId22"/>
    <p:sldId id="335" r:id="rId23"/>
    <p:sldId id="313" r:id="rId24"/>
    <p:sldId id="342" r:id="rId25"/>
    <p:sldId id="338" r:id="rId26"/>
    <p:sldId id="316" r:id="rId27"/>
    <p:sldId id="314" r:id="rId28"/>
    <p:sldId id="336" r:id="rId29"/>
    <p:sldId id="321" r:id="rId30"/>
    <p:sldId id="322" r:id="rId31"/>
    <p:sldId id="319" r:id="rId32"/>
    <p:sldId id="323" r:id="rId33"/>
    <p:sldId id="324" r:id="rId34"/>
    <p:sldId id="325" r:id="rId35"/>
    <p:sldId id="328" r:id="rId36"/>
    <p:sldId id="329" r:id="rId37"/>
    <p:sldId id="269" r:id="rId38"/>
    <p:sldId id="298" r:id="rId39"/>
    <p:sldId id="337" r:id="rId40"/>
    <p:sldId id="343" r:id="rId41"/>
    <p:sldId id="299" r:id="rId42"/>
    <p:sldId id="305" r:id="rId43"/>
    <p:sldId id="306" r:id="rId44"/>
    <p:sldId id="307" r:id="rId45"/>
    <p:sldId id="308" r:id="rId46"/>
    <p:sldId id="309" r:id="rId47"/>
    <p:sldId id="310" r:id="rId48"/>
    <p:sldId id="311" r:id="rId49"/>
    <p:sldId id="292" r:id="rId50"/>
    <p:sldId id="270" r:id="rId51"/>
    <p:sldId id="271" r:id="rId52"/>
    <p:sldId id="294" r:id="rId53"/>
    <p:sldId id="295" r:id="rId54"/>
    <p:sldId id="344"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p:cViewPr varScale="1">
        <p:scale>
          <a:sx n="22" d="100"/>
          <a:sy n="22" d="100"/>
        </p:scale>
        <p:origin x="3667"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519E89-5B58-4553-B7FA-010EA4DFB91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6C4DD7DF-F419-46D7-BFAF-5F7AA09BA434}">
      <dgm:prSet phldrT="[Texte]"/>
      <dgm:spPr/>
      <dgm:t>
        <a:bodyPr/>
        <a:lstStyle/>
        <a:p>
          <a:r>
            <a:rPr lang="ar-TN" dirty="0"/>
            <a:t>الدستور</a:t>
          </a:r>
          <a:endParaRPr lang="fr-FR" dirty="0"/>
        </a:p>
      </dgm:t>
    </dgm:pt>
    <dgm:pt modelId="{AB83DE91-C84D-47B9-9A61-498CD7F459A0}" type="parTrans" cxnId="{FED8887B-00CF-4584-AF6A-72DBE1CEE440}">
      <dgm:prSet/>
      <dgm:spPr/>
      <dgm:t>
        <a:bodyPr/>
        <a:lstStyle/>
        <a:p>
          <a:endParaRPr lang="fr-FR"/>
        </a:p>
      </dgm:t>
    </dgm:pt>
    <dgm:pt modelId="{1DDF546A-A378-4DC0-98A8-864FB5E863CE}" type="sibTrans" cxnId="{FED8887B-00CF-4584-AF6A-72DBE1CEE440}">
      <dgm:prSet/>
      <dgm:spPr/>
      <dgm:t>
        <a:bodyPr/>
        <a:lstStyle/>
        <a:p>
          <a:endParaRPr lang="fr-FR"/>
        </a:p>
      </dgm:t>
    </dgm:pt>
    <dgm:pt modelId="{0092BC70-27C0-4705-BA14-597B03E0476E}">
      <dgm:prSet phldrT="[Texte]" custT="1"/>
      <dgm:spPr/>
      <dgm:t>
        <a:bodyPr/>
        <a:lstStyle/>
        <a:p>
          <a:pPr rtl="1"/>
          <a:r>
            <a:rPr lang="ar-TN" sz="1100"/>
            <a:t>، </a:t>
          </a:r>
          <a:endParaRPr lang="fr-FR" sz="2000" dirty="0"/>
        </a:p>
      </dgm:t>
    </dgm:pt>
    <dgm:pt modelId="{3B8F8CF9-986F-45FE-856D-2B2AE873CEC9}" type="parTrans" cxnId="{B9F03BA2-2AEE-4A3F-8706-D721F0D3C133}">
      <dgm:prSet/>
      <dgm:spPr/>
      <dgm:t>
        <a:bodyPr/>
        <a:lstStyle/>
        <a:p>
          <a:endParaRPr lang="fr-FR"/>
        </a:p>
      </dgm:t>
    </dgm:pt>
    <dgm:pt modelId="{2B23A2D1-08AA-4890-AF08-55812CCFCC86}" type="sibTrans" cxnId="{B9F03BA2-2AEE-4A3F-8706-D721F0D3C133}">
      <dgm:prSet/>
      <dgm:spPr/>
      <dgm:t>
        <a:bodyPr/>
        <a:lstStyle/>
        <a:p>
          <a:endParaRPr lang="fr-FR"/>
        </a:p>
      </dgm:t>
    </dgm:pt>
    <dgm:pt modelId="{8E88DA82-EA01-4CEE-963D-06B59D2D6380}">
      <dgm:prSet phldrT="[Texte]"/>
      <dgm:spPr/>
      <dgm:t>
        <a:bodyPr/>
        <a:lstStyle/>
        <a:p>
          <a:r>
            <a:rPr lang="ar-TN" dirty="0"/>
            <a:t>علاقة مع مؤسسات الدولة</a:t>
          </a:r>
          <a:endParaRPr lang="fr-FR" dirty="0"/>
        </a:p>
      </dgm:t>
    </dgm:pt>
    <dgm:pt modelId="{DF517105-1403-4159-85CD-1914AFF6AEBD}" type="parTrans" cxnId="{3D9DDBC0-102D-4711-A969-406FFE491A33}">
      <dgm:prSet/>
      <dgm:spPr/>
      <dgm:t>
        <a:bodyPr/>
        <a:lstStyle/>
        <a:p>
          <a:endParaRPr lang="fr-FR"/>
        </a:p>
      </dgm:t>
    </dgm:pt>
    <dgm:pt modelId="{B9C4D4E2-D4B4-4CCB-8C08-39FBA7A7AF4E}" type="sibTrans" cxnId="{3D9DDBC0-102D-4711-A969-406FFE491A33}">
      <dgm:prSet/>
      <dgm:spPr/>
      <dgm:t>
        <a:bodyPr/>
        <a:lstStyle/>
        <a:p>
          <a:endParaRPr lang="fr-FR"/>
        </a:p>
      </dgm:t>
    </dgm:pt>
    <dgm:pt modelId="{F49E1F96-4B17-4036-B5EF-E404588293F4}">
      <dgm:prSet phldrT="[Texte]"/>
      <dgm:spPr/>
      <dgm:t>
        <a:bodyPr/>
        <a:lstStyle/>
        <a:p>
          <a:pPr rtl="1"/>
          <a:r>
            <a:rPr lang="ar-TN" dirty="0"/>
            <a:t>مرسوم النفاذ إلى المعلومة (2011).</a:t>
          </a:r>
          <a:endParaRPr lang="fr-FR" dirty="0"/>
        </a:p>
      </dgm:t>
    </dgm:pt>
    <dgm:pt modelId="{B94D3726-CAF8-4549-A690-A633991872D0}" type="parTrans" cxnId="{08692364-397C-47EA-860C-A0A8DA82F9F0}">
      <dgm:prSet/>
      <dgm:spPr/>
      <dgm:t>
        <a:bodyPr/>
        <a:lstStyle/>
        <a:p>
          <a:endParaRPr lang="fr-FR"/>
        </a:p>
      </dgm:t>
    </dgm:pt>
    <dgm:pt modelId="{7D8FCD2F-1025-4CB6-97F1-7A47E821FF4D}" type="sibTrans" cxnId="{08692364-397C-47EA-860C-A0A8DA82F9F0}">
      <dgm:prSet/>
      <dgm:spPr/>
      <dgm:t>
        <a:bodyPr/>
        <a:lstStyle/>
        <a:p>
          <a:endParaRPr lang="fr-FR"/>
        </a:p>
      </dgm:t>
    </dgm:pt>
    <dgm:pt modelId="{3B36D8D9-36BD-4AEB-A7DB-BF0CF91D395C}">
      <dgm:prSet phldrT="[Texte]"/>
      <dgm:spPr/>
      <dgm:t>
        <a:bodyPr/>
        <a:lstStyle/>
        <a:p>
          <a:pPr rtl="1"/>
          <a:r>
            <a:rPr lang="fr-FR" dirty="0"/>
            <a:t> </a:t>
          </a:r>
          <a:r>
            <a:rPr lang="ar-TN" dirty="0"/>
            <a:t> قانون النفاذ إلى المعلومة (</a:t>
          </a:r>
          <a:r>
            <a:rPr lang="ar-TN" dirty="0" err="1"/>
            <a:t>أفريل</a:t>
          </a:r>
          <a:r>
            <a:rPr lang="ar-TN" dirty="0"/>
            <a:t> 2016)</a:t>
          </a:r>
          <a:endParaRPr lang="fr-FR" dirty="0"/>
        </a:p>
      </dgm:t>
    </dgm:pt>
    <dgm:pt modelId="{FD5EC2CC-19AA-4216-A433-5F295FC7D7D7}" type="parTrans" cxnId="{B0023867-C3BD-49C6-BFC7-529FB4F96FF2}">
      <dgm:prSet/>
      <dgm:spPr/>
      <dgm:t>
        <a:bodyPr/>
        <a:lstStyle/>
        <a:p>
          <a:endParaRPr lang="fr-FR"/>
        </a:p>
      </dgm:t>
    </dgm:pt>
    <dgm:pt modelId="{D50B4369-49CD-4A91-A41E-BF7868FCE50E}" type="sibTrans" cxnId="{B0023867-C3BD-49C6-BFC7-529FB4F96FF2}">
      <dgm:prSet/>
      <dgm:spPr/>
      <dgm:t>
        <a:bodyPr/>
        <a:lstStyle/>
        <a:p>
          <a:endParaRPr lang="fr-FR"/>
        </a:p>
      </dgm:t>
    </dgm:pt>
    <dgm:pt modelId="{B3BA87BF-A9A9-4BEB-8FE9-A2CE4BB0A92C}">
      <dgm:prSet phldrT="[Texte]"/>
      <dgm:spPr/>
      <dgm:t>
        <a:bodyPr/>
        <a:lstStyle/>
        <a:p>
          <a:r>
            <a:rPr lang="ar-TN" dirty="0"/>
            <a:t>علاقة مع مؤسسات الدولة</a:t>
          </a:r>
          <a:endParaRPr lang="fr-FR" dirty="0"/>
        </a:p>
      </dgm:t>
    </dgm:pt>
    <dgm:pt modelId="{A9BA5707-E61D-4FF2-867C-8C12C44E3ED1}" type="parTrans" cxnId="{98646978-142E-4482-8501-C863143ACE39}">
      <dgm:prSet/>
      <dgm:spPr/>
      <dgm:t>
        <a:bodyPr/>
        <a:lstStyle/>
        <a:p>
          <a:endParaRPr lang="fr-FR"/>
        </a:p>
      </dgm:t>
    </dgm:pt>
    <dgm:pt modelId="{2F413F78-E199-4AFD-BAFC-7248F17BB489}" type="sibTrans" cxnId="{98646978-142E-4482-8501-C863143ACE39}">
      <dgm:prSet/>
      <dgm:spPr/>
      <dgm:t>
        <a:bodyPr/>
        <a:lstStyle/>
        <a:p>
          <a:endParaRPr lang="fr-FR"/>
        </a:p>
      </dgm:t>
    </dgm:pt>
    <dgm:pt modelId="{17B44565-6E3E-4DC4-BE31-A6B7BE525F66}">
      <dgm:prSet phldrT="[Texte]"/>
      <dgm:spPr/>
      <dgm:t>
        <a:bodyPr/>
        <a:lstStyle/>
        <a:p>
          <a:pPr rtl="1"/>
          <a:r>
            <a:rPr lang="ar-TN" dirty="0"/>
            <a:t>مرسوم الجمعيات (ديسمبر 2011).</a:t>
          </a:r>
          <a:endParaRPr lang="fr-FR" dirty="0"/>
        </a:p>
      </dgm:t>
    </dgm:pt>
    <dgm:pt modelId="{FBE19F13-43B3-43FC-A91B-2C05AADD4F6F}" type="parTrans" cxnId="{8B0B4648-B988-412D-9EFA-4B9DC37976CB}">
      <dgm:prSet/>
      <dgm:spPr/>
      <dgm:t>
        <a:bodyPr/>
        <a:lstStyle/>
        <a:p>
          <a:endParaRPr lang="fr-FR"/>
        </a:p>
      </dgm:t>
    </dgm:pt>
    <dgm:pt modelId="{697B06CF-3A1F-4E19-9951-A54D78506AFE}" type="sibTrans" cxnId="{8B0B4648-B988-412D-9EFA-4B9DC37976CB}">
      <dgm:prSet/>
      <dgm:spPr/>
      <dgm:t>
        <a:bodyPr/>
        <a:lstStyle/>
        <a:p>
          <a:endParaRPr lang="fr-FR"/>
        </a:p>
      </dgm:t>
    </dgm:pt>
    <dgm:pt modelId="{701BF172-6E32-44B6-8B42-3155E494B5C9}">
      <dgm:prSet phldrT="[Texte]" custT="1"/>
      <dgm:spPr/>
      <dgm:t>
        <a:bodyPr/>
        <a:lstStyle/>
        <a:p>
          <a:pPr rtl="1"/>
          <a:r>
            <a:rPr lang="ar-TN" sz="2000" b="1" dirty="0" err="1"/>
            <a:t>التوطئة</a:t>
          </a:r>
          <a:r>
            <a:rPr lang="ar-TN" sz="2000" dirty="0"/>
            <a:t> : </a:t>
          </a:r>
          <a:r>
            <a:rPr lang="ar-TN" sz="2000" dirty="0">
              <a:solidFill>
                <a:schemeClr val="tx1"/>
              </a:solidFill>
            </a:rPr>
            <a:t>إقرار </a:t>
          </a:r>
          <a:r>
            <a:rPr lang="ar-TN" sz="2000" dirty="0" err="1">
              <a:solidFill>
                <a:schemeClr val="tx1"/>
              </a:solidFill>
            </a:rPr>
            <a:t>التشاركية</a:t>
          </a:r>
          <a:r>
            <a:rPr lang="ar-TN" sz="2000" dirty="0">
              <a:solidFill>
                <a:schemeClr val="tx1"/>
              </a:solidFill>
            </a:rPr>
            <a:t> كمبدأ</a:t>
          </a:r>
          <a:endParaRPr lang="fr-FR" sz="2000" dirty="0">
            <a:solidFill>
              <a:schemeClr val="tx1"/>
            </a:solidFill>
          </a:endParaRPr>
        </a:p>
      </dgm:t>
    </dgm:pt>
    <dgm:pt modelId="{0D10241D-B8EE-4318-B7D6-A0ABB1FD5961}" type="parTrans" cxnId="{F8317A11-45C5-43B8-9946-6166A8A80D66}">
      <dgm:prSet/>
      <dgm:spPr/>
      <dgm:t>
        <a:bodyPr/>
        <a:lstStyle/>
        <a:p>
          <a:endParaRPr lang="fr-FR"/>
        </a:p>
      </dgm:t>
    </dgm:pt>
    <dgm:pt modelId="{2657BB8F-D89C-462B-8BFA-41CA2C59CC7F}" type="sibTrans" cxnId="{F8317A11-45C5-43B8-9946-6166A8A80D66}">
      <dgm:prSet/>
      <dgm:spPr/>
      <dgm:t>
        <a:bodyPr/>
        <a:lstStyle/>
        <a:p>
          <a:endParaRPr lang="fr-FR"/>
        </a:p>
      </dgm:t>
    </dgm:pt>
    <dgm:pt modelId="{813AB50E-43D8-4534-9EA3-FB324DC9C601}">
      <dgm:prSet phldrT="[Texte]" custT="1"/>
      <dgm:spPr/>
      <dgm:t>
        <a:bodyPr/>
        <a:lstStyle/>
        <a:p>
          <a:pPr rtl="1"/>
          <a:r>
            <a:rPr lang="ar-TN" sz="2000" b="1" dirty="0"/>
            <a:t>الفصل 139</a:t>
          </a:r>
          <a:r>
            <a:rPr lang="ar-TN" sz="2000" dirty="0"/>
            <a:t> : </a:t>
          </a:r>
          <a:r>
            <a:rPr lang="ar-TN" sz="2000" dirty="0" err="1">
              <a:solidFill>
                <a:schemeClr val="tx1"/>
              </a:solidFill>
            </a:rPr>
            <a:t>دسترة</a:t>
          </a:r>
          <a:r>
            <a:rPr lang="ar-TN" sz="2000" dirty="0">
              <a:solidFill>
                <a:schemeClr val="tx1"/>
              </a:solidFill>
            </a:rPr>
            <a:t> المجتمع المدني كقوة مضادة</a:t>
          </a:r>
          <a:r>
            <a:rPr lang="fr-FR" sz="2000" dirty="0">
              <a:solidFill>
                <a:schemeClr val="tx1"/>
              </a:solidFill>
            </a:rPr>
            <a:t> </a:t>
          </a:r>
          <a:r>
            <a:rPr lang="ar-TN" sz="2000" dirty="0">
              <a:solidFill>
                <a:schemeClr val="tx1"/>
              </a:solidFill>
            </a:rPr>
            <a:t>على المستوى المحلي</a:t>
          </a:r>
          <a:r>
            <a:rPr lang="ar-TN" sz="1100" dirty="0">
              <a:solidFill>
                <a:schemeClr val="tx1"/>
              </a:solidFill>
            </a:rPr>
            <a:t>.</a:t>
          </a:r>
          <a:endParaRPr lang="fr-FR" sz="2000" dirty="0">
            <a:solidFill>
              <a:schemeClr val="tx1"/>
            </a:solidFill>
          </a:endParaRPr>
        </a:p>
      </dgm:t>
    </dgm:pt>
    <dgm:pt modelId="{E85D6ED9-CDED-44E7-9E23-FC56CDABA0D7}" type="parTrans" cxnId="{5268C91C-92E5-47F8-906B-4E3FCE7F3B4F}">
      <dgm:prSet/>
      <dgm:spPr/>
      <dgm:t>
        <a:bodyPr/>
        <a:lstStyle/>
        <a:p>
          <a:endParaRPr lang="fr-FR"/>
        </a:p>
      </dgm:t>
    </dgm:pt>
    <dgm:pt modelId="{EDAEC3AE-00A9-4DAB-86D9-4B8B5CF2573C}" type="sibTrans" cxnId="{5268C91C-92E5-47F8-906B-4E3FCE7F3B4F}">
      <dgm:prSet/>
      <dgm:spPr/>
      <dgm:t>
        <a:bodyPr/>
        <a:lstStyle/>
        <a:p>
          <a:endParaRPr lang="fr-FR"/>
        </a:p>
      </dgm:t>
    </dgm:pt>
    <dgm:pt modelId="{ED1DA14A-4819-4191-9217-C43D89631DCF}" type="pres">
      <dgm:prSet presAssocID="{EC519E89-5B58-4553-B7FA-010EA4DFB919}" presName="linearFlow" presStyleCnt="0">
        <dgm:presLayoutVars>
          <dgm:dir/>
          <dgm:animLvl val="lvl"/>
          <dgm:resizeHandles val="exact"/>
        </dgm:presLayoutVars>
      </dgm:prSet>
      <dgm:spPr/>
    </dgm:pt>
    <dgm:pt modelId="{0C4E0F9C-750E-40BE-9CBF-44A589F258B8}" type="pres">
      <dgm:prSet presAssocID="{6C4DD7DF-F419-46D7-BFAF-5F7AA09BA434}" presName="composite" presStyleCnt="0"/>
      <dgm:spPr/>
    </dgm:pt>
    <dgm:pt modelId="{EF3270C3-77A1-40CD-B423-D7E0F50C5996}" type="pres">
      <dgm:prSet presAssocID="{6C4DD7DF-F419-46D7-BFAF-5F7AA09BA434}" presName="parentText" presStyleLbl="alignNode1" presStyleIdx="0" presStyleCnt="3">
        <dgm:presLayoutVars>
          <dgm:chMax val="1"/>
          <dgm:bulletEnabled val="1"/>
        </dgm:presLayoutVars>
      </dgm:prSet>
      <dgm:spPr/>
    </dgm:pt>
    <dgm:pt modelId="{221B9FE8-D0BF-459D-AF35-8A4EEA584C7D}" type="pres">
      <dgm:prSet presAssocID="{6C4DD7DF-F419-46D7-BFAF-5F7AA09BA434}" presName="descendantText" presStyleLbl="alignAcc1" presStyleIdx="0" presStyleCnt="3">
        <dgm:presLayoutVars>
          <dgm:bulletEnabled val="1"/>
        </dgm:presLayoutVars>
      </dgm:prSet>
      <dgm:spPr/>
    </dgm:pt>
    <dgm:pt modelId="{F55F5D28-ACD9-455C-9240-7EB62298896B}" type="pres">
      <dgm:prSet presAssocID="{1DDF546A-A378-4DC0-98A8-864FB5E863CE}" presName="sp" presStyleCnt="0"/>
      <dgm:spPr/>
    </dgm:pt>
    <dgm:pt modelId="{68B3FED3-9EE3-4C4C-9D14-A7AFAEDE9269}" type="pres">
      <dgm:prSet presAssocID="{8E88DA82-EA01-4CEE-963D-06B59D2D6380}" presName="composite" presStyleCnt="0"/>
      <dgm:spPr/>
    </dgm:pt>
    <dgm:pt modelId="{1FC11DA8-50AF-4964-92D7-D3A070429122}" type="pres">
      <dgm:prSet presAssocID="{8E88DA82-EA01-4CEE-963D-06B59D2D6380}" presName="parentText" presStyleLbl="alignNode1" presStyleIdx="1" presStyleCnt="3">
        <dgm:presLayoutVars>
          <dgm:chMax val="1"/>
          <dgm:bulletEnabled val="1"/>
        </dgm:presLayoutVars>
      </dgm:prSet>
      <dgm:spPr/>
    </dgm:pt>
    <dgm:pt modelId="{00D3BA30-EF84-4E24-A2F0-7B3EF6D0277C}" type="pres">
      <dgm:prSet presAssocID="{8E88DA82-EA01-4CEE-963D-06B59D2D6380}" presName="descendantText" presStyleLbl="alignAcc1" presStyleIdx="1" presStyleCnt="3">
        <dgm:presLayoutVars>
          <dgm:bulletEnabled val="1"/>
        </dgm:presLayoutVars>
      </dgm:prSet>
      <dgm:spPr/>
    </dgm:pt>
    <dgm:pt modelId="{0DB1AB2C-ECB8-44EC-BABB-F4856923C99E}" type="pres">
      <dgm:prSet presAssocID="{B9C4D4E2-D4B4-4CCB-8C08-39FBA7A7AF4E}" presName="sp" presStyleCnt="0"/>
      <dgm:spPr/>
    </dgm:pt>
    <dgm:pt modelId="{7699895C-753F-43FB-9DAD-365F6C2468E7}" type="pres">
      <dgm:prSet presAssocID="{B3BA87BF-A9A9-4BEB-8FE9-A2CE4BB0A92C}" presName="composite" presStyleCnt="0"/>
      <dgm:spPr/>
    </dgm:pt>
    <dgm:pt modelId="{6F539EAF-899C-4F2E-8EBD-9BB34E501C79}" type="pres">
      <dgm:prSet presAssocID="{B3BA87BF-A9A9-4BEB-8FE9-A2CE4BB0A92C}" presName="parentText" presStyleLbl="alignNode1" presStyleIdx="2" presStyleCnt="3">
        <dgm:presLayoutVars>
          <dgm:chMax val="1"/>
          <dgm:bulletEnabled val="1"/>
        </dgm:presLayoutVars>
      </dgm:prSet>
      <dgm:spPr/>
    </dgm:pt>
    <dgm:pt modelId="{7655B2EC-71D6-4454-B63A-DDBBF1ABDCC9}" type="pres">
      <dgm:prSet presAssocID="{B3BA87BF-A9A9-4BEB-8FE9-A2CE4BB0A92C}" presName="descendantText" presStyleLbl="alignAcc1" presStyleIdx="2" presStyleCnt="3">
        <dgm:presLayoutVars>
          <dgm:bulletEnabled val="1"/>
        </dgm:presLayoutVars>
      </dgm:prSet>
      <dgm:spPr/>
    </dgm:pt>
  </dgm:ptLst>
  <dgm:cxnLst>
    <dgm:cxn modelId="{D39D3111-688E-48AA-B136-9DB2C6BA574E}" type="presOf" srcId="{3B36D8D9-36BD-4AEB-A7DB-BF0CF91D395C}" destId="{00D3BA30-EF84-4E24-A2F0-7B3EF6D0277C}" srcOrd="0" destOrd="1" presId="urn:microsoft.com/office/officeart/2005/8/layout/chevron2"/>
    <dgm:cxn modelId="{F8317A11-45C5-43B8-9946-6166A8A80D66}" srcId="{6C4DD7DF-F419-46D7-BFAF-5F7AA09BA434}" destId="{701BF172-6E32-44B6-8B42-3155E494B5C9}" srcOrd="1" destOrd="0" parTransId="{0D10241D-B8EE-4318-B7D6-A0ABB1FD5961}" sibTransId="{2657BB8F-D89C-462B-8BFA-41CA2C59CC7F}"/>
    <dgm:cxn modelId="{5268C91C-92E5-47F8-906B-4E3FCE7F3B4F}" srcId="{6C4DD7DF-F419-46D7-BFAF-5F7AA09BA434}" destId="{813AB50E-43D8-4534-9EA3-FB324DC9C601}" srcOrd="2" destOrd="0" parTransId="{E85D6ED9-CDED-44E7-9E23-FC56CDABA0D7}" sibTransId="{EDAEC3AE-00A9-4DAB-86D9-4B8B5CF2573C}"/>
    <dgm:cxn modelId="{DE92021D-B0BA-404C-A136-01C799686071}" type="presOf" srcId="{8E88DA82-EA01-4CEE-963D-06B59D2D6380}" destId="{1FC11DA8-50AF-4964-92D7-D3A070429122}" srcOrd="0" destOrd="0" presId="urn:microsoft.com/office/officeart/2005/8/layout/chevron2"/>
    <dgm:cxn modelId="{26EADD25-281C-4205-A193-C6EA621D7C88}" type="presOf" srcId="{F49E1F96-4B17-4036-B5EF-E404588293F4}" destId="{00D3BA30-EF84-4E24-A2F0-7B3EF6D0277C}" srcOrd="0" destOrd="0" presId="urn:microsoft.com/office/officeart/2005/8/layout/chevron2"/>
    <dgm:cxn modelId="{BD10722E-3BC0-41ED-BB36-C7187C46E609}" type="presOf" srcId="{813AB50E-43D8-4534-9EA3-FB324DC9C601}" destId="{221B9FE8-D0BF-459D-AF35-8A4EEA584C7D}" srcOrd="0" destOrd="2" presId="urn:microsoft.com/office/officeart/2005/8/layout/chevron2"/>
    <dgm:cxn modelId="{C702F75D-7119-4B21-809D-BE5F9CFE87BA}" type="presOf" srcId="{EC519E89-5B58-4553-B7FA-010EA4DFB919}" destId="{ED1DA14A-4819-4191-9217-C43D89631DCF}" srcOrd="0" destOrd="0" presId="urn:microsoft.com/office/officeart/2005/8/layout/chevron2"/>
    <dgm:cxn modelId="{08692364-397C-47EA-860C-A0A8DA82F9F0}" srcId="{8E88DA82-EA01-4CEE-963D-06B59D2D6380}" destId="{F49E1F96-4B17-4036-B5EF-E404588293F4}" srcOrd="0" destOrd="0" parTransId="{B94D3726-CAF8-4549-A690-A633991872D0}" sibTransId="{7D8FCD2F-1025-4CB6-97F1-7A47E821FF4D}"/>
    <dgm:cxn modelId="{B0023867-C3BD-49C6-BFC7-529FB4F96FF2}" srcId="{8E88DA82-EA01-4CEE-963D-06B59D2D6380}" destId="{3B36D8D9-36BD-4AEB-A7DB-BF0CF91D395C}" srcOrd="1" destOrd="0" parTransId="{FD5EC2CC-19AA-4216-A433-5F295FC7D7D7}" sibTransId="{D50B4369-49CD-4A91-A41E-BF7868FCE50E}"/>
    <dgm:cxn modelId="{8B0B4648-B988-412D-9EFA-4B9DC37976CB}" srcId="{B3BA87BF-A9A9-4BEB-8FE9-A2CE4BB0A92C}" destId="{17B44565-6E3E-4DC4-BE31-A6B7BE525F66}" srcOrd="0" destOrd="0" parTransId="{FBE19F13-43B3-43FC-A91B-2C05AADD4F6F}" sibTransId="{697B06CF-3A1F-4E19-9951-A54D78506AFE}"/>
    <dgm:cxn modelId="{3FF6A548-AD73-462E-97E0-96F4C55F2BF2}" type="presOf" srcId="{0092BC70-27C0-4705-BA14-597B03E0476E}" destId="{221B9FE8-D0BF-459D-AF35-8A4EEA584C7D}" srcOrd="0" destOrd="0" presId="urn:microsoft.com/office/officeart/2005/8/layout/chevron2"/>
    <dgm:cxn modelId="{A429284B-5BA0-444F-B988-072EA749B4F3}" type="presOf" srcId="{17B44565-6E3E-4DC4-BE31-A6B7BE525F66}" destId="{7655B2EC-71D6-4454-B63A-DDBBF1ABDCC9}" srcOrd="0" destOrd="0" presId="urn:microsoft.com/office/officeart/2005/8/layout/chevron2"/>
    <dgm:cxn modelId="{98646978-142E-4482-8501-C863143ACE39}" srcId="{EC519E89-5B58-4553-B7FA-010EA4DFB919}" destId="{B3BA87BF-A9A9-4BEB-8FE9-A2CE4BB0A92C}" srcOrd="2" destOrd="0" parTransId="{A9BA5707-E61D-4FF2-867C-8C12C44E3ED1}" sibTransId="{2F413F78-E199-4AFD-BAFC-7248F17BB489}"/>
    <dgm:cxn modelId="{FED8887B-00CF-4584-AF6A-72DBE1CEE440}" srcId="{EC519E89-5B58-4553-B7FA-010EA4DFB919}" destId="{6C4DD7DF-F419-46D7-BFAF-5F7AA09BA434}" srcOrd="0" destOrd="0" parTransId="{AB83DE91-C84D-47B9-9A61-498CD7F459A0}" sibTransId="{1DDF546A-A378-4DC0-98A8-864FB5E863CE}"/>
    <dgm:cxn modelId="{B9F03BA2-2AEE-4A3F-8706-D721F0D3C133}" srcId="{6C4DD7DF-F419-46D7-BFAF-5F7AA09BA434}" destId="{0092BC70-27C0-4705-BA14-597B03E0476E}" srcOrd="0" destOrd="0" parTransId="{3B8F8CF9-986F-45FE-856D-2B2AE873CEC9}" sibTransId="{2B23A2D1-08AA-4890-AF08-55812CCFCC86}"/>
    <dgm:cxn modelId="{2DC454B1-3C41-4901-8AE8-42AFC67DA9EE}" type="presOf" srcId="{701BF172-6E32-44B6-8B42-3155E494B5C9}" destId="{221B9FE8-D0BF-459D-AF35-8A4EEA584C7D}" srcOrd="0" destOrd="1" presId="urn:microsoft.com/office/officeart/2005/8/layout/chevron2"/>
    <dgm:cxn modelId="{3D9DDBC0-102D-4711-A969-406FFE491A33}" srcId="{EC519E89-5B58-4553-B7FA-010EA4DFB919}" destId="{8E88DA82-EA01-4CEE-963D-06B59D2D6380}" srcOrd="1" destOrd="0" parTransId="{DF517105-1403-4159-85CD-1914AFF6AEBD}" sibTransId="{B9C4D4E2-D4B4-4CCB-8C08-39FBA7A7AF4E}"/>
    <dgm:cxn modelId="{D0E04DC8-6620-4326-8B47-5F91124B9557}" type="presOf" srcId="{6C4DD7DF-F419-46D7-BFAF-5F7AA09BA434}" destId="{EF3270C3-77A1-40CD-B423-D7E0F50C5996}" srcOrd="0" destOrd="0" presId="urn:microsoft.com/office/officeart/2005/8/layout/chevron2"/>
    <dgm:cxn modelId="{068D16E7-F698-4D59-B3D6-19D714219516}" type="presOf" srcId="{B3BA87BF-A9A9-4BEB-8FE9-A2CE4BB0A92C}" destId="{6F539EAF-899C-4F2E-8EBD-9BB34E501C79}" srcOrd="0" destOrd="0" presId="urn:microsoft.com/office/officeart/2005/8/layout/chevron2"/>
    <dgm:cxn modelId="{9FFAC1AA-8EC8-41E9-9861-6F97DBAB9D23}" type="presParOf" srcId="{ED1DA14A-4819-4191-9217-C43D89631DCF}" destId="{0C4E0F9C-750E-40BE-9CBF-44A589F258B8}" srcOrd="0" destOrd="0" presId="urn:microsoft.com/office/officeart/2005/8/layout/chevron2"/>
    <dgm:cxn modelId="{095494AB-585E-48F1-B508-12BF23DA7745}" type="presParOf" srcId="{0C4E0F9C-750E-40BE-9CBF-44A589F258B8}" destId="{EF3270C3-77A1-40CD-B423-D7E0F50C5996}" srcOrd="0" destOrd="0" presId="urn:microsoft.com/office/officeart/2005/8/layout/chevron2"/>
    <dgm:cxn modelId="{0822740B-639C-4427-A40A-9A3494001AC8}" type="presParOf" srcId="{0C4E0F9C-750E-40BE-9CBF-44A589F258B8}" destId="{221B9FE8-D0BF-459D-AF35-8A4EEA584C7D}" srcOrd="1" destOrd="0" presId="urn:microsoft.com/office/officeart/2005/8/layout/chevron2"/>
    <dgm:cxn modelId="{B3211A22-542B-4B80-8B28-251FDDB970A6}" type="presParOf" srcId="{ED1DA14A-4819-4191-9217-C43D89631DCF}" destId="{F55F5D28-ACD9-455C-9240-7EB62298896B}" srcOrd="1" destOrd="0" presId="urn:microsoft.com/office/officeart/2005/8/layout/chevron2"/>
    <dgm:cxn modelId="{95A5696E-E3F6-4BA2-B990-384F33B1F788}" type="presParOf" srcId="{ED1DA14A-4819-4191-9217-C43D89631DCF}" destId="{68B3FED3-9EE3-4C4C-9D14-A7AFAEDE9269}" srcOrd="2" destOrd="0" presId="urn:microsoft.com/office/officeart/2005/8/layout/chevron2"/>
    <dgm:cxn modelId="{15DE0F2B-992A-42EE-8FF2-C1F5138B3B4F}" type="presParOf" srcId="{68B3FED3-9EE3-4C4C-9D14-A7AFAEDE9269}" destId="{1FC11DA8-50AF-4964-92D7-D3A070429122}" srcOrd="0" destOrd="0" presId="urn:microsoft.com/office/officeart/2005/8/layout/chevron2"/>
    <dgm:cxn modelId="{E81B0891-7944-4CE7-AAC0-5F89E1EC6C88}" type="presParOf" srcId="{68B3FED3-9EE3-4C4C-9D14-A7AFAEDE9269}" destId="{00D3BA30-EF84-4E24-A2F0-7B3EF6D0277C}" srcOrd="1" destOrd="0" presId="urn:microsoft.com/office/officeart/2005/8/layout/chevron2"/>
    <dgm:cxn modelId="{7F609D6A-E63E-4B39-94D2-4B0145F9A0CC}" type="presParOf" srcId="{ED1DA14A-4819-4191-9217-C43D89631DCF}" destId="{0DB1AB2C-ECB8-44EC-BABB-F4856923C99E}" srcOrd="3" destOrd="0" presId="urn:microsoft.com/office/officeart/2005/8/layout/chevron2"/>
    <dgm:cxn modelId="{790D2BEE-2656-4C3E-AC55-90AA30AA8622}" type="presParOf" srcId="{ED1DA14A-4819-4191-9217-C43D89631DCF}" destId="{7699895C-753F-43FB-9DAD-365F6C2468E7}" srcOrd="4" destOrd="0" presId="urn:microsoft.com/office/officeart/2005/8/layout/chevron2"/>
    <dgm:cxn modelId="{4DBCBE43-706A-4FA6-B30F-26BABC1275CB}" type="presParOf" srcId="{7699895C-753F-43FB-9DAD-365F6C2468E7}" destId="{6F539EAF-899C-4F2E-8EBD-9BB34E501C79}" srcOrd="0" destOrd="0" presId="urn:microsoft.com/office/officeart/2005/8/layout/chevron2"/>
    <dgm:cxn modelId="{AF46ECAC-A65D-4526-AF8D-2B106D824219}" type="presParOf" srcId="{7699895C-753F-43FB-9DAD-365F6C2468E7}" destId="{7655B2EC-71D6-4454-B63A-DDBBF1ABDCC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309D9-3754-49D4-8785-3E96535D95C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84BF9B6A-BED6-4CDB-AE1B-676FB4823E9E}">
      <dgm:prSet phldrT="[Texte]" custT="1"/>
      <dgm:spPr/>
      <dgm:t>
        <a:bodyPr/>
        <a:lstStyle/>
        <a:p>
          <a:pPr algn="ctr" rtl="1"/>
          <a:r>
            <a:rPr lang="ar-TN" sz="2400" b="1" dirty="0"/>
            <a:t>القسم الخامس. في الديمقراطية التشاركية </a:t>
          </a:r>
          <a:r>
            <a:rPr lang="ar-TN" sz="2400" b="1" dirty="0" err="1"/>
            <a:t>والحوكمة</a:t>
          </a:r>
          <a:r>
            <a:rPr lang="fr-FR" sz="2400" b="1" dirty="0"/>
            <a:t> </a:t>
          </a:r>
          <a:r>
            <a:rPr lang="ar-TN" sz="2400" b="1" dirty="0"/>
            <a:t>المفتوحة</a:t>
          </a:r>
          <a:r>
            <a:rPr lang="fr-FR" sz="2400" b="1" dirty="0"/>
            <a:t> </a:t>
          </a:r>
          <a:endParaRPr lang="fr-FR" sz="2400" dirty="0"/>
        </a:p>
      </dgm:t>
    </dgm:pt>
    <dgm:pt modelId="{604FFB2E-BC1A-4886-B989-79FC64746FD8}" type="parTrans" cxnId="{FAA4E59D-D108-4454-B36C-F0D2C556AE94}">
      <dgm:prSet/>
      <dgm:spPr/>
      <dgm:t>
        <a:bodyPr/>
        <a:lstStyle/>
        <a:p>
          <a:endParaRPr lang="fr-FR"/>
        </a:p>
      </dgm:t>
    </dgm:pt>
    <dgm:pt modelId="{532CD13B-7497-4168-B33A-42591EDD50FF}" type="sibTrans" cxnId="{FAA4E59D-D108-4454-B36C-F0D2C556AE94}">
      <dgm:prSet/>
      <dgm:spPr/>
      <dgm:t>
        <a:bodyPr/>
        <a:lstStyle/>
        <a:p>
          <a:endParaRPr lang="fr-FR"/>
        </a:p>
      </dgm:t>
    </dgm:pt>
    <dgm:pt modelId="{18286BF2-7675-4417-88D8-A81AA7F6B6F4}">
      <dgm:prSet phldrT="[Texte]" custT="1"/>
      <dgm:spPr/>
      <dgm:t>
        <a:bodyPr/>
        <a:lstStyle/>
        <a:p>
          <a:pPr algn="ctr"/>
          <a:r>
            <a:rPr lang="ar-TN" sz="2400" b="1" dirty="0"/>
            <a:t>تكريس المجلة لمبدأ مشاركة المواطنين في الشأن المحلي</a:t>
          </a:r>
          <a:endParaRPr lang="fr-FR" sz="2400" b="1" dirty="0"/>
        </a:p>
      </dgm:t>
    </dgm:pt>
    <dgm:pt modelId="{237DF9BF-CF0B-40F6-9DAA-5572F13F6976}" type="parTrans" cxnId="{071BA1E9-8AD9-4F07-87E8-B470B5A1D909}">
      <dgm:prSet/>
      <dgm:spPr/>
      <dgm:t>
        <a:bodyPr/>
        <a:lstStyle/>
        <a:p>
          <a:endParaRPr lang="fr-FR"/>
        </a:p>
      </dgm:t>
    </dgm:pt>
    <dgm:pt modelId="{DE274AA9-6B4E-45EB-9606-2DE9FD75D71E}" type="sibTrans" cxnId="{071BA1E9-8AD9-4F07-87E8-B470B5A1D909}">
      <dgm:prSet/>
      <dgm:spPr/>
      <dgm:t>
        <a:bodyPr/>
        <a:lstStyle/>
        <a:p>
          <a:endParaRPr lang="fr-FR"/>
        </a:p>
      </dgm:t>
    </dgm:pt>
    <dgm:pt modelId="{1A3F375D-8A4C-4085-A40F-BFEE2BC62855}">
      <dgm:prSet phldrT="[Texte]" custT="1"/>
      <dgm:spPr/>
      <dgm:t>
        <a:bodyPr/>
        <a:lstStyle/>
        <a:p>
          <a:pPr algn="ctr"/>
          <a:r>
            <a:rPr lang="ar-DZ" sz="2400" dirty="0" err="1"/>
            <a:t>أ</a:t>
          </a:r>
          <a:r>
            <a:rPr lang="ar-DZ" sz="2400" b="1" dirty="0" err="1"/>
            <a:t>عتماد</a:t>
          </a:r>
          <a:r>
            <a:rPr lang="ar-DZ" sz="2400" b="1" dirty="0"/>
            <a:t> مقاربة النوع الاجتماعي</a:t>
          </a:r>
          <a:endParaRPr lang="fr-FR" sz="2400" b="1" dirty="0"/>
        </a:p>
      </dgm:t>
    </dgm:pt>
    <dgm:pt modelId="{825AAB7E-BD57-4F58-96DC-9E6812D6B72D}" type="parTrans" cxnId="{24D7384B-2666-4DDB-8EA1-537D6AB22E74}">
      <dgm:prSet/>
      <dgm:spPr/>
      <dgm:t>
        <a:bodyPr/>
        <a:lstStyle/>
        <a:p>
          <a:endParaRPr lang="fr-FR"/>
        </a:p>
      </dgm:t>
    </dgm:pt>
    <dgm:pt modelId="{E6211918-6275-4214-AC3E-911BBD84AB7F}" type="sibTrans" cxnId="{24D7384B-2666-4DDB-8EA1-537D6AB22E74}">
      <dgm:prSet/>
      <dgm:spPr/>
      <dgm:t>
        <a:bodyPr/>
        <a:lstStyle/>
        <a:p>
          <a:endParaRPr lang="fr-FR"/>
        </a:p>
      </dgm:t>
    </dgm:pt>
    <dgm:pt modelId="{0A28C3F5-8C30-44AE-B0AF-B3AE5775CA5B}" type="pres">
      <dgm:prSet presAssocID="{6F0309D9-3754-49D4-8785-3E96535D95C0}" presName="linear" presStyleCnt="0">
        <dgm:presLayoutVars>
          <dgm:dir/>
          <dgm:animLvl val="lvl"/>
          <dgm:resizeHandles val="exact"/>
        </dgm:presLayoutVars>
      </dgm:prSet>
      <dgm:spPr/>
    </dgm:pt>
    <dgm:pt modelId="{C45E00EF-8B18-46F4-B092-637DB3C3813B}" type="pres">
      <dgm:prSet presAssocID="{84BF9B6A-BED6-4CDB-AE1B-676FB4823E9E}" presName="parentLin" presStyleCnt="0"/>
      <dgm:spPr/>
    </dgm:pt>
    <dgm:pt modelId="{000C23ED-B5E8-45D8-B425-230E8264D405}" type="pres">
      <dgm:prSet presAssocID="{84BF9B6A-BED6-4CDB-AE1B-676FB4823E9E}" presName="parentLeftMargin" presStyleLbl="node1" presStyleIdx="0" presStyleCnt="3"/>
      <dgm:spPr/>
    </dgm:pt>
    <dgm:pt modelId="{6E8A525B-2DFB-4B28-9FFF-0F7AD8F726C5}" type="pres">
      <dgm:prSet presAssocID="{84BF9B6A-BED6-4CDB-AE1B-676FB4823E9E}" presName="parentText" presStyleLbl="node1" presStyleIdx="0" presStyleCnt="3" custScaleX="124200" custScaleY="233798" custLinFactNeighborX="22332" custLinFactNeighborY="7483">
        <dgm:presLayoutVars>
          <dgm:chMax val="0"/>
          <dgm:bulletEnabled val="1"/>
        </dgm:presLayoutVars>
      </dgm:prSet>
      <dgm:spPr/>
    </dgm:pt>
    <dgm:pt modelId="{36FD106C-AFB9-4296-8AAC-7931FF43E00D}" type="pres">
      <dgm:prSet presAssocID="{84BF9B6A-BED6-4CDB-AE1B-676FB4823E9E}" presName="negativeSpace" presStyleCnt="0"/>
      <dgm:spPr/>
    </dgm:pt>
    <dgm:pt modelId="{0ECEF46B-53E9-495E-8956-83F80D5D822F}" type="pres">
      <dgm:prSet presAssocID="{84BF9B6A-BED6-4CDB-AE1B-676FB4823E9E}" presName="childText" presStyleLbl="conFgAcc1" presStyleIdx="0" presStyleCnt="3" custLinFactY="-61088" custLinFactNeighborX="-873" custLinFactNeighborY="-100000">
        <dgm:presLayoutVars>
          <dgm:bulletEnabled val="1"/>
        </dgm:presLayoutVars>
      </dgm:prSet>
      <dgm:spPr/>
    </dgm:pt>
    <dgm:pt modelId="{BE0F3494-00E9-4E0C-89B8-7A3E80947ED3}" type="pres">
      <dgm:prSet presAssocID="{532CD13B-7497-4168-B33A-42591EDD50FF}" presName="spaceBetweenRectangles" presStyleCnt="0"/>
      <dgm:spPr/>
    </dgm:pt>
    <dgm:pt modelId="{C60BCA2A-453C-44A6-9C62-54E51239F39E}" type="pres">
      <dgm:prSet presAssocID="{18286BF2-7675-4417-88D8-A81AA7F6B6F4}" presName="parentLin" presStyleCnt="0"/>
      <dgm:spPr/>
    </dgm:pt>
    <dgm:pt modelId="{98BFD307-68F0-4926-A76E-55E8E0EEB763}" type="pres">
      <dgm:prSet presAssocID="{18286BF2-7675-4417-88D8-A81AA7F6B6F4}" presName="parentLeftMargin" presStyleLbl="node1" presStyleIdx="0" presStyleCnt="3"/>
      <dgm:spPr/>
    </dgm:pt>
    <dgm:pt modelId="{B22DA0B6-D834-4237-B83C-CDBD862CB907}" type="pres">
      <dgm:prSet presAssocID="{18286BF2-7675-4417-88D8-A81AA7F6B6F4}" presName="parentText" presStyleLbl="node1" presStyleIdx="1" presStyleCnt="3" custScaleY="254061" custLinFactX="5687" custLinFactNeighborX="100000" custLinFactNeighborY="22525">
        <dgm:presLayoutVars>
          <dgm:chMax val="0"/>
          <dgm:bulletEnabled val="1"/>
        </dgm:presLayoutVars>
      </dgm:prSet>
      <dgm:spPr/>
    </dgm:pt>
    <dgm:pt modelId="{960E7FDA-9FDA-4A9C-95B8-7422920840BB}" type="pres">
      <dgm:prSet presAssocID="{18286BF2-7675-4417-88D8-A81AA7F6B6F4}" presName="negativeSpace" presStyleCnt="0"/>
      <dgm:spPr/>
    </dgm:pt>
    <dgm:pt modelId="{84D81F1E-9B0B-4947-B975-E7513AE65DF4}" type="pres">
      <dgm:prSet presAssocID="{18286BF2-7675-4417-88D8-A81AA7F6B6F4}" presName="childText" presStyleLbl="conFgAcc1" presStyleIdx="1" presStyleCnt="3" custLinFactY="-67204" custLinFactNeighborY="-100000">
        <dgm:presLayoutVars>
          <dgm:bulletEnabled val="1"/>
        </dgm:presLayoutVars>
      </dgm:prSet>
      <dgm:spPr/>
    </dgm:pt>
    <dgm:pt modelId="{F2DED090-23FD-4B75-A274-27FA4534A138}" type="pres">
      <dgm:prSet presAssocID="{DE274AA9-6B4E-45EB-9606-2DE9FD75D71E}" presName="spaceBetweenRectangles" presStyleCnt="0"/>
      <dgm:spPr/>
    </dgm:pt>
    <dgm:pt modelId="{6D042AE3-F3B1-4879-8C85-AF54A20D1033}" type="pres">
      <dgm:prSet presAssocID="{1A3F375D-8A4C-4085-A40F-BFEE2BC62855}" presName="parentLin" presStyleCnt="0"/>
      <dgm:spPr/>
    </dgm:pt>
    <dgm:pt modelId="{435EAAB1-683A-4A26-90DE-C9BB65DDFDC2}" type="pres">
      <dgm:prSet presAssocID="{1A3F375D-8A4C-4085-A40F-BFEE2BC62855}" presName="parentLeftMargin" presStyleLbl="node1" presStyleIdx="1" presStyleCnt="3"/>
      <dgm:spPr/>
    </dgm:pt>
    <dgm:pt modelId="{DA4AE130-DEC8-4F1F-86C6-DD92B059C8C2}" type="pres">
      <dgm:prSet presAssocID="{1A3F375D-8A4C-4085-A40F-BFEE2BC62855}" presName="parentText" presStyleLbl="node1" presStyleIdx="2" presStyleCnt="3" custScaleY="240824" custLinFactX="5687" custLinFactNeighborX="100000" custLinFactNeighborY="62678">
        <dgm:presLayoutVars>
          <dgm:chMax val="0"/>
          <dgm:bulletEnabled val="1"/>
        </dgm:presLayoutVars>
      </dgm:prSet>
      <dgm:spPr/>
    </dgm:pt>
    <dgm:pt modelId="{87B0E9D8-5171-4886-A325-D522F575794B}" type="pres">
      <dgm:prSet presAssocID="{1A3F375D-8A4C-4085-A40F-BFEE2BC62855}" presName="negativeSpace" presStyleCnt="0"/>
      <dgm:spPr/>
    </dgm:pt>
    <dgm:pt modelId="{99E2D049-0480-40AB-9130-D6504B5B7A6B}" type="pres">
      <dgm:prSet presAssocID="{1A3F375D-8A4C-4085-A40F-BFEE2BC62855}" presName="childText" presStyleLbl="conFgAcc1" presStyleIdx="2" presStyleCnt="3" custLinFactY="-2953" custLinFactNeighborY="-100000">
        <dgm:presLayoutVars>
          <dgm:bulletEnabled val="1"/>
        </dgm:presLayoutVars>
      </dgm:prSet>
      <dgm:spPr/>
    </dgm:pt>
  </dgm:ptLst>
  <dgm:cxnLst>
    <dgm:cxn modelId="{4F75EE16-83DA-4A3F-9BA3-232FEE908D5D}" type="presOf" srcId="{18286BF2-7675-4417-88D8-A81AA7F6B6F4}" destId="{B22DA0B6-D834-4237-B83C-CDBD862CB907}" srcOrd="1" destOrd="0" presId="urn:microsoft.com/office/officeart/2005/8/layout/list1"/>
    <dgm:cxn modelId="{5B43C840-AC1B-4794-A4DD-ECFDCD3F6662}" type="presOf" srcId="{84BF9B6A-BED6-4CDB-AE1B-676FB4823E9E}" destId="{6E8A525B-2DFB-4B28-9FFF-0F7AD8F726C5}" srcOrd="1" destOrd="0" presId="urn:microsoft.com/office/officeart/2005/8/layout/list1"/>
    <dgm:cxn modelId="{6A9E2C65-52F6-43E3-8A87-F89E048A170C}" type="presOf" srcId="{84BF9B6A-BED6-4CDB-AE1B-676FB4823E9E}" destId="{000C23ED-B5E8-45D8-B425-230E8264D405}" srcOrd="0" destOrd="0" presId="urn:microsoft.com/office/officeart/2005/8/layout/list1"/>
    <dgm:cxn modelId="{23B4FC67-694B-49A5-9FCA-F1EB8C8A8114}" type="presOf" srcId="{1A3F375D-8A4C-4085-A40F-BFEE2BC62855}" destId="{435EAAB1-683A-4A26-90DE-C9BB65DDFDC2}" srcOrd="0" destOrd="0" presId="urn:microsoft.com/office/officeart/2005/8/layout/list1"/>
    <dgm:cxn modelId="{24D7384B-2666-4DDB-8EA1-537D6AB22E74}" srcId="{6F0309D9-3754-49D4-8785-3E96535D95C0}" destId="{1A3F375D-8A4C-4085-A40F-BFEE2BC62855}" srcOrd="2" destOrd="0" parTransId="{825AAB7E-BD57-4F58-96DC-9E6812D6B72D}" sibTransId="{E6211918-6275-4214-AC3E-911BBD84AB7F}"/>
    <dgm:cxn modelId="{82FE9D72-6936-4F32-96D7-D0DB1BEDA435}" type="presOf" srcId="{18286BF2-7675-4417-88D8-A81AA7F6B6F4}" destId="{98BFD307-68F0-4926-A76E-55E8E0EEB763}" srcOrd="0" destOrd="0" presId="urn:microsoft.com/office/officeart/2005/8/layout/list1"/>
    <dgm:cxn modelId="{1DC08192-F686-4FFF-A201-5DC5E688ECA0}" type="presOf" srcId="{6F0309D9-3754-49D4-8785-3E96535D95C0}" destId="{0A28C3F5-8C30-44AE-B0AF-B3AE5775CA5B}" srcOrd="0" destOrd="0" presId="urn:microsoft.com/office/officeart/2005/8/layout/list1"/>
    <dgm:cxn modelId="{FAA4E59D-D108-4454-B36C-F0D2C556AE94}" srcId="{6F0309D9-3754-49D4-8785-3E96535D95C0}" destId="{84BF9B6A-BED6-4CDB-AE1B-676FB4823E9E}" srcOrd="0" destOrd="0" parTransId="{604FFB2E-BC1A-4886-B989-79FC64746FD8}" sibTransId="{532CD13B-7497-4168-B33A-42591EDD50FF}"/>
    <dgm:cxn modelId="{89EF03B4-EB52-4BC9-9CC4-D2BFC7A2501B}" type="presOf" srcId="{1A3F375D-8A4C-4085-A40F-BFEE2BC62855}" destId="{DA4AE130-DEC8-4F1F-86C6-DD92B059C8C2}" srcOrd="1" destOrd="0" presId="urn:microsoft.com/office/officeart/2005/8/layout/list1"/>
    <dgm:cxn modelId="{071BA1E9-8AD9-4F07-87E8-B470B5A1D909}" srcId="{6F0309D9-3754-49D4-8785-3E96535D95C0}" destId="{18286BF2-7675-4417-88D8-A81AA7F6B6F4}" srcOrd="1" destOrd="0" parTransId="{237DF9BF-CF0B-40F6-9DAA-5572F13F6976}" sibTransId="{DE274AA9-6B4E-45EB-9606-2DE9FD75D71E}"/>
    <dgm:cxn modelId="{95EFB18C-5C75-4FFE-BC2C-CA87B034EC0A}" type="presParOf" srcId="{0A28C3F5-8C30-44AE-B0AF-B3AE5775CA5B}" destId="{C45E00EF-8B18-46F4-B092-637DB3C3813B}" srcOrd="0" destOrd="0" presId="urn:microsoft.com/office/officeart/2005/8/layout/list1"/>
    <dgm:cxn modelId="{3F8A79BC-38C4-442A-AE32-D3DA21A01B50}" type="presParOf" srcId="{C45E00EF-8B18-46F4-B092-637DB3C3813B}" destId="{000C23ED-B5E8-45D8-B425-230E8264D405}" srcOrd="0" destOrd="0" presId="urn:microsoft.com/office/officeart/2005/8/layout/list1"/>
    <dgm:cxn modelId="{8E1460ED-5964-4D40-9F8C-6454035EDED2}" type="presParOf" srcId="{C45E00EF-8B18-46F4-B092-637DB3C3813B}" destId="{6E8A525B-2DFB-4B28-9FFF-0F7AD8F726C5}" srcOrd="1" destOrd="0" presId="urn:microsoft.com/office/officeart/2005/8/layout/list1"/>
    <dgm:cxn modelId="{F5199F6B-254C-467E-8253-0BEB4E16BCB0}" type="presParOf" srcId="{0A28C3F5-8C30-44AE-B0AF-B3AE5775CA5B}" destId="{36FD106C-AFB9-4296-8AAC-7931FF43E00D}" srcOrd="1" destOrd="0" presId="urn:microsoft.com/office/officeart/2005/8/layout/list1"/>
    <dgm:cxn modelId="{16EDCC33-77E1-44B6-A073-42B7C28CA83A}" type="presParOf" srcId="{0A28C3F5-8C30-44AE-B0AF-B3AE5775CA5B}" destId="{0ECEF46B-53E9-495E-8956-83F80D5D822F}" srcOrd="2" destOrd="0" presId="urn:microsoft.com/office/officeart/2005/8/layout/list1"/>
    <dgm:cxn modelId="{49A6A629-CB25-407D-AFF8-055EC61E641E}" type="presParOf" srcId="{0A28C3F5-8C30-44AE-B0AF-B3AE5775CA5B}" destId="{BE0F3494-00E9-4E0C-89B8-7A3E80947ED3}" srcOrd="3" destOrd="0" presId="urn:microsoft.com/office/officeart/2005/8/layout/list1"/>
    <dgm:cxn modelId="{6F328AE6-63F8-4354-8FDB-5EEE2E10C866}" type="presParOf" srcId="{0A28C3F5-8C30-44AE-B0AF-B3AE5775CA5B}" destId="{C60BCA2A-453C-44A6-9C62-54E51239F39E}" srcOrd="4" destOrd="0" presId="urn:microsoft.com/office/officeart/2005/8/layout/list1"/>
    <dgm:cxn modelId="{10E87679-66A6-4D7E-A086-E43B04C162E3}" type="presParOf" srcId="{C60BCA2A-453C-44A6-9C62-54E51239F39E}" destId="{98BFD307-68F0-4926-A76E-55E8E0EEB763}" srcOrd="0" destOrd="0" presId="urn:microsoft.com/office/officeart/2005/8/layout/list1"/>
    <dgm:cxn modelId="{88902B41-7E98-4665-B6E2-5B993B2942BB}" type="presParOf" srcId="{C60BCA2A-453C-44A6-9C62-54E51239F39E}" destId="{B22DA0B6-D834-4237-B83C-CDBD862CB907}" srcOrd="1" destOrd="0" presId="urn:microsoft.com/office/officeart/2005/8/layout/list1"/>
    <dgm:cxn modelId="{98026073-93DD-434B-8681-A0D6B7F0F662}" type="presParOf" srcId="{0A28C3F5-8C30-44AE-B0AF-B3AE5775CA5B}" destId="{960E7FDA-9FDA-4A9C-95B8-7422920840BB}" srcOrd="5" destOrd="0" presId="urn:microsoft.com/office/officeart/2005/8/layout/list1"/>
    <dgm:cxn modelId="{5F9647C9-4753-45EA-AC8B-74A4AAB74889}" type="presParOf" srcId="{0A28C3F5-8C30-44AE-B0AF-B3AE5775CA5B}" destId="{84D81F1E-9B0B-4947-B975-E7513AE65DF4}" srcOrd="6" destOrd="0" presId="urn:microsoft.com/office/officeart/2005/8/layout/list1"/>
    <dgm:cxn modelId="{B5D578F3-C94F-4EB1-8CA7-B90409A9EE12}" type="presParOf" srcId="{0A28C3F5-8C30-44AE-B0AF-B3AE5775CA5B}" destId="{F2DED090-23FD-4B75-A274-27FA4534A138}" srcOrd="7" destOrd="0" presId="urn:microsoft.com/office/officeart/2005/8/layout/list1"/>
    <dgm:cxn modelId="{8E7A8E5E-5660-4C59-88FF-147F8E6ABDC2}" type="presParOf" srcId="{0A28C3F5-8C30-44AE-B0AF-B3AE5775CA5B}" destId="{6D042AE3-F3B1-4879-8C85-AF54A20D1033}" srcOrd="8" destOrd="0" presId="urn:microsoft.com/office/officeart/2005/8/layout/list1"/>
    <dgm:cxn modelId="{536A9CAD-6A3C-4E6A-B9BC-A8C18A28C105}" type="presParOf" srcId="{6D042AE3-F3B1-4879-8C85-AF54A20D1033}" destId="{435EAAB1-683A-4A26-90DE-C9BB65DDFDC2}" srcOrd="0" destOrd="0" presId="urn:microsoft.com/office/officeart/2005/8/layout/list1"/>
    <dgm:cxn modelId="{4190A9D9-6D5F-4032-BECF-CED20DB742B3}" type="presParOf" srcId="{6D042AE3-F3B1-4879-8C85-AF54A20D1033}" destId="{DA4AE130-DEC8-4F1F-86C6-DD92B059C8C2}" srcOrd="1" destOrd="0" presId="urn:microsoft.com/office/officeart/2005/8/layout/list1"/>
    <dgm:cxn modelId="{AC2521A9-616F-47AB-B6C5-6470E77CD2F2}" type="presParOf" srcId="{0A28C3F5-8C30-44AE-B0AF-B3AE5775CA5B}" destId="{87B0E9D8-5171-4886-A325-D522F575794B}" srcOrd="9" destOrd="0" presId="urn:microsoft.com/office/officeart/2005/8/layout/list1"/>
    <dgm:cxn modelId="{94D39DAD-0603-465A-BA29-264C6B9BC5EA}" type="presParOf" srcId="{0A28C3F5-8C30-44AE-B0AF-B3AE5775CA5B}" destId="{99E2D049-0480-40AB-9130-D6504B5B7A6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DFA833-81A6-43BF-A7D0-5F01103B37AF}"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BF86F5AE-D96C-47D6-B71A-59C8DD016996}">
      <dgm:prSet phldrT="[Texte]" custT="1"/>
      <dgm:spPr/>
      <dgm:t>
        <a:bodyPr/>
        <a:lstStyle/>
        <a:p>
          <a:pPr rtl="1"/>
          <a:r>
            <a:rPr lang="ar-TN" sz="2800" b="1" dirty="0"/>
            <a:t>الجمعیات</a:t>
          </a:r>
          <a:endParaRPr lang="fr-FR" sz="2800" b="1" dirty="0"/>
        </a:p>
      </dgm:t>
    </dgm:pt>
    <dgm:pt modelId="{32E7387A-7211-45E5-9997-64292309D8D3}" type="parTrans" cxnId="{1C6BC562-25A1-4EB9-80A9-A8E14BB40832}">
      <dgm:prSet/>
      <dgm:spPr/>
      <dgm:t>
        <a:bodyPr/>
        <a:lstStyle/>
        <a:p>
          <a:endParaRPr lang="fr-FR"/>
        </a:p>
      </dgm:t>
    </dgm:pt>
    <dgm:pt modelId="{E67323B4-A136-4710-AC87-58360E3555AA}" type="sibTrans" cxnId="{1C6BC562-25A1-4EB9-80A9-A8E14BB40832}">
      <dgm:prSet/>
      <dgm:spPr/>
      <dgm:t>
        <a:bodyPr/>
        <a:lstStyle/>
        <a:p>
          <a:endParaRPr lang="fr-FR"/>
        </a:p>
      </dgm:t>
    </dgm:pt>
    <dgm:pt modelId="{5D96D4FE-CB76-4DC9-A9C7-F23AF80A7189}">
      <dgm:prSet phldrT="[Texte]"/>
      <dgm:spPr/>
      <dgm:t>
        <a:bodyPr/>
        <a:lstStyle/>
        <a:p>
          <a:r>
            <a:rPr lang="ar-TN" b="1" dirty="0"/>
            <a:t>التشبيك </a:t>
          </a:r>
          <a:r>
            <a:rPr lang="ar-TN" b="1" dirty="0" err="1"/>
            <a:t>الجمعياتي</a:t>
          </a:r>
          <a:endParaRPr lang="fr-FR" b="1" dirty="0"/>
        </a:p>
      </dgm:t>
    </dgm:pt>
    <dgm:pt modelId="{523BEB23-214D-473B-9C2E-5357B96E25E2}" type="parTrans" cxnId="{E224C798-9FC2-47C0-B70E-01E7949B0FF0}">
      <dgm:prSet/>
      <dgm:spPr/>
      <dgm:t>
        <a:bodyPr/>
        <a:lstStyle/>
        <a:p>
          <a:endParaRPr lang="fr-FR"/>
        </a:p>
      </dgm:t>
    </dgm:pt>
    <dgm:pt modelId="{45D78948-C683-42D1-88E0-D37EFB7ADF43}" type="sibTrans" cxnId="{E224C798-9FC2-47C0-B70E-01E7949B0FF0}">
      <dgm:prSet/>
      <dgm:spPr/>
      <dgm:t>
        <a:bodyPr/>
        <a:lstStyle/>
        <a:p>
          <a:endParaRPr lang="fr-FR"/>
        </a:p>
      </dgm:t>
    </dgm:pt>
    <dgm:pt modelId="{BC4A2DAB-09FF-42B9-B0AA-EE951D7E9526}">
      <dgm:prSet phldrT="[Texte]" custT="1"/>
      <dgm:spPr/>
      <dgm:t>
        <a:bodyPr/>
        <a:lstStyle/>
        <a:p>
          <a:r>
            <a:rPr lang="ar-TN" sz="2800" b="1" dirty="0"/>
            <a:t>النقابات</a:t>
          </a:r>
          <a:endParaRPr lang="fr-FR" sz="2800" b="1" dirty="0"/>
        </a:p>
      </dgm:t>
    </dgm:pt>
    <dgm:pt modelId="{9494913F-A5E6-410F-BC3D-3E996B45FD6B}" type="parTrans" cxnId="{FAF27EE0-9B60-4EBD-911E-50BD3F4B1C98}">
      <dgm:prSet/>
      <dgm:spPr/>
      <dgm:t>
        <a:bodyPr/>
        <a:lstStyle/>
        <a:p>
          <a:endParaRPr lang="fr-FR"/>
        </a:p>
      </dgm:t>
    </dgm:pt>
    <dgm:pt modelId="{3BC8D632-7465-4BD8-879C-C2AC87EEB954}" type="sibTrans" cxnId="{FAF27EE0-9B60-4EBD-911E-50BD3F4B1C98}">
      <dgm:prSet/>
      <dgm:spPr/>
      <dgm:t>
        <a:bodyPr/>
        <a:lstStyle/>
        <a:p>
          <a:endParaRPr lang="fr-FR"/>
        </a:p>
      </dgm:t>
    </dgm:pt>
    <dgm:pt modelId="{734DAFA1-AD2B-4A33-AB33-8D8EEE1E29DC}">
      <dgm:prSet phldrT="[Texte]" custT="1"/>
      <dgm:spPr/>
      <dgm:t>
        <a:bodyPr/>
        <a:lstStyle/>
        <a:p>
          <a:r>
            <a:rPr lang="ar-TN" sz="2400" b="1" dirty="0"/>
            <a:t>المنظمات</a:t>
          </a:r>
        </a:p>
        <a:p>
          <a:r>
            <a:rPr lang="ar-TN" sz="2400" b="1" dirty="0" err="1"/>
            <a:t>غیر</a:t>
          </a:r>
          <a:endParaRPr lang="ar-TN" sz="2400" b="1" dirty="0"/>
        </a:p>
        <a:p>
          <a:r>
            <a:rPr lang="ar-TN" sz="2400" b="1" dirty="0" err="1"/>
            <a:t>الحكومیة</a:t>
          </a:r>
          <a:endParaRPr lang="fr-FR" sz="2400" b="1" dirty="0"/>
        </a:p>
      </dgm:t>
    </dgm:pt>
    <dgm:pt modelId="{C843085D-C955-49A3-84DF-40BA2BB6F090}" type="parTrans" cxnId="{E98CA1AA-9AA1-4427-82F8-177CFE57B1F1}">
      <dgm:prSet/>
      <dgm:spPr/>
      <dgm:t>
        <a:bodyPr/>
        <a:lstStyle/>
        <a:p>
          <a:endParaRPr lang="fr-FR"/>
        </a:p>
      </dgm:t>
    </dgm:pt>
    <dgm:pt modelId="{4277E4C5-B116-49E6-AAD5-260650E71BEB}" type="sibTrans" cxnId="{E98CA1AA-9AA1-4427-82F8-177CFE57B1F1}">
      <dgm:prSet/>
      <dgm:spPr/>
      <dgm:t>
        <a:bodyPr/>
        <a:lstStyle/>
        <a:p>
          <a:endParaRPr lang="fr-FR"/>
        </a:p>
      </dgm:t>
    </dgm:pt>
    <dgm:pt modelId="{E998F328-124D-4AEC-85E9-AE04342443D4}">
      <dgm:prSet custT="1"/>
      <dgm:spPr/>
      <dgm:t>
        <a:bodyPr/>
        <a:lstStyle/>
        <a:p>
          <a:r>
            <a:rPr lang="ar-TN" sz="2400" b="1" dirty="0"/>
            <a:t>المؤسسات</a:t>
          </a:r>
        </a:p>
        <a:p>
          <a:r>
            <a:rPr lang="ar-TN" sz="2400" b="1" dirty="0" err="1"/>
            <a:t>البحثیة</a:t>
          </a:r>
          <a:endParaRPr lang="ar-TN" sz="2400" b="1" dirty="0"/>
        </a:p>
      </dgm:t>
    </dgm:pt>
    <dgm:pt modelId="{214A0FD0-C187-4178-95CC-FFF6BBA81E15}" type="parTrans" cxnId="{AF9D408F-BA71-4E67-B18F-1FA52254FDD4}">
      <dgm:prSet/>
      <dgm:spPr/>
      <dgm:t>
        <a:bodyPr/>
        <a:lstStyle/>
        <a:p>
          <a:endParaRPr lang="fr-FR"/>
        </a:p>
      </dgm:t>
    </dgm:pt>
    <dgm:pt modelId="{76728B06-E94D-4D47-BB69-46D6EC661CF5}" type="sibTrans" cxnId="{AF9D408F-BA71-4E67-B18F-1FA52254FDD4}">
      <dgm:prSet/>
      <dgm:spPr/>
      <dgm:t>
        <a:bodyPr/>
        <a:lstStyle/>
        <a:p>
          <a:endParaRPr lang="fr-FR"/>
        </a:p>
      </dgm:t>
    </dgm:pt>
    <dgm:pt modelId="{03B7D45F-7AFA-4D6A-B366-33DF3C78CF70}">
      <dgm:prSet custT="1"/>
      <dgm:spPr/>
      <dgm:t>
        <a:bodyPr/>
        <a:lstStyle/>
        <a:p>
          <a:pPr defTabSz="400050" rtl="1">
            <a:lnSpc>
              <a:spcPct val="90000"/>
            </a:lnSpc>
            <a:spcBef>
              <a:spcPct val="0"/>
            </a:spcBef>
            <a:spcAft>
              <a:spcPct val="35000"/>
            </a:spcAft>
          </a:pPr>
          <a:r>
            <a:rPr lang="ar-TN" sz="2400" b="1" dirty="0"/>
            <a:t>المؤسسات الجامعیة</a:t>
          </a:r>
          <a:endParaRPr lang="fr-FR" sz="2400" b="1" dirty="0"/>
        </a:p>
      </dgm:t>
    </dgm:pt>
    <dgm:pt modelId="{6FAD947A-7E0B-44BA-A626-006EE12850F4}" type="parTrans" cxnId="{AB33484D-D797-4CCF-9AEB-81690ACAF1EB}">
      <dgm:prSet/>
      <dgm:spPr/>
      <dgm:t>
        <a:bodyPr/>
        <a:lstStyle/>
        <a:p>
          <a:endParaRPr lang="fr-FR"/>
        </a:p>
      </dgm:t>
    </dgm:pt>
    <dgm:pt modelId="{D9C9FD8A-4B27-421E-9003-E357D5B8F306}" type="sibTrans" cxnId="{AB33484D-D797-4CCF-9AEB-81690ACAF1EB}">
      <dgm:prSet/>
      <dgm:spPr/>
      <dgm:t>
        <a:bodyPr/>
        <a:lstStyle/>
        <a:p>
          <a:endParaRPr lang="fr-FR"/>
        </a:p>
      </dgm:t>
    </dgm:pt>
    <dgm:pt modelId="{36EF2863-DBE6-4662-9667-D5F45221FFF2}" type="pres">
      <dgm:prSet presAssocID="{88DFA833-81A6-43BF-A7D0-5F01103B37AF}" presName="cycle" presStyleCnt="0">
        <dgm:presLayoutVars>
          <dgm:dir/>
          <dgm:resizeHandles val="exact"/>
        </dgm:presLayoutVars>
      </dgm:prSet>
      <dgm:spPr/>
    </dgm:pt>
    <dgm:pt modelId="{B184FEA0-4D95-4271-908C-C179E50FCD13}" type="pres">
      <dgm:prSet presAssocID="{BF86F5AE-D96C-47D6-B71A-59C8DD016996}" presName="node" presStyleLbl="node1" presStyleIdx="0" presStyleCnt="6" custScaleX="337100" custRadScaleRad="100845" custRadScaleInc="200321">
        <dgm:presLayoutVars>
          <dgm:bulletEnabled val="1"/>
        </dgm:presLayoutVars>
      </dgm:prSet>
      <dgm:spPr/>
    </dgm:pt>
    <dgm:pt modelId="{A725C180-A752-4D74-A5DD-6F16D2E5D463}" type="pres">
      <dgm:prSet presAssocID="{BF86F5AE-D96C-47D6-B71A-59C8DD016996}" presName="spNode" presStyleCnt="0"/>
      <dgm:spPr/>
    </dgm:pt>
    <dgm:pt modelId="{A8A5156F-5A10-41E1-AC6E-20A9DDF39EC0}" type="pres">
      <dgm:prSet presAssocID="{E67323B4-A136-4710-AC87-58360E3555AA}" presName="sibTrans" presStyleLbl="sibTrans1D1" presStyleIdx="0" presStyleCnt="6"/>
      <dgm:spPr/>
    </dgm:pt>
    <dgm:pt modelId="{B54C9604-6279-42FB-ABC8-EA08C8332D73}" type="pres">
      <dgm:prSet presAssocID="{5D96D4FE-CB76-4DC9-A9C7-F23AF80A7189}" presName="node" presStyleLbl="node1" presStyleIdx="1" presStyleCnt="6" custScaleX="233369" custScaleY="113361" custRadScaleRad="90986" custRadScaleInc="19861">
        <dgm:presLayoutVars>
          <dgm:bulletEnabled val="1"/>
        </dgm:presLayoutVars>
      </dgm:prSet>
      <dgm:spPr/>
    </dgm:pt>
    <dgm:pt modelId="{0977CD10-1BF2-4241-BC2B-D92096604674}" type="pres">
      <dgm:prSet presAssocID="{5D96D4FE-CB76-4DC9-A9C7-F23AF80A7189}" presName="spNode" presStyleCnt="0"/>
      <dgm:spPr/>
    </dgm:pt>
    <dgm:pt modelId="{75DFD8FD-7046-4B65-A903-F9479A3481BD}" type="pres">
      <dgm:prSet presAssocID="{45D78948-C683-42D1-88E0-D37EFB7ADF43}" presName="sibTrans" presStyleLbl="sibTrans1D1" presStyleIdx="1" presStyleCnt="6"/>
      <dgm:spPr/>
    </dgm:pt>
    <dgm:pt modelId="{C7BB80EE-B9FA-4F32-9D5D-7396D25CD66F}" type="pres">
      <dgm:prSet presAssocID="{E998F328-124D-4AEC-85E9-AE04342443D4}" presName="node" presStyleLbl="node1" presStyleIdx="2" presStyleCnt="6" custScaleX="226014" custRadScaleRad="101445" custRadScaleInc="-46356">
        <dgm:presLayoutVars>
          <dgm:bulletEnabled val="1"/>
        </dgm:presLayoutVars>
      </dgm:prSet>
      <dgm:spPr/>
    </dgm:pt>
    <dgm:pt modelId="{5FC711A4-AAB6-466F-951F-9C3D75A716A2}" type="pres">
      <dgm:prSet presAssocID="{E998F328-124D-4AEC-85E9-AE04342443D4}" presName="spNode" presStyleCnt="0"/>
      <dgm:spPr/>
    </dgm:pt>
    <dgm:pt modelId="{87F598D4-B513-414A-960A-996373BF25E4}" type="pres">
      <dgm:prSet presAssocID="{76728B06-E94D-4D47-BB69-46D6EC661CF5}" presName="sibTrans" presStyleLbl="sibTrans1D1" presStyleIdx="2" presStyleCnt="6"/>
      <dgm:spPr/>
    </dgm:pt>
    <dgm:pt modelId="{E8F1E50F-D07E-454E-ACC2-706B4A2CA1E6}" type="pres">
      <dgm:prSet presAssocID="{03B7D45F-7AFA-4D6A-B366-33DF3C78CF70}" presName="node" presStyleLbl="node1" presStyleIdx="3" presStyleCnt="6" custScaleX="196376" custRadScaleRad="124414" custRadScaleInc="110768">
        <dgm:presLayoutVars>
          <dgm:bulletEnabled val="1"/>
        </dgm:presLayoutVars>
      </dgm:prSet>
      <dgm:spPr/>
    </dgm:pt>
    <dgm:pt modelId="{FA52CA41-8547-4944-89BD-90C63523430F}" type="pres">
      <dgm:prSet presAssocID="{03B7D45F-7AFA-4D6A-B366-33DF3C78CF70}" presName="spNode" presStyleCnt="0"/>
      <dgm:spPr/>
    </dgm:pt>
    <dgm:pt modelId="{BA878633-AD36-498E-8088-DCCD4E2A9F3D}" type="pres">
      <dgm:prSet presAssocID="{D9C9FD8A-4B27-421E-9003-E357D5B8F306}" presName="sibTrans" presStyleLbl="sibTrans1D1" presStyleIdx="3" presStyleCnt="6"/>
      <dgm:spPr/>
    </dgm:pt>
    <dgm:pt modelId="{FF097C24-769D-4147-9DD0-03E8608DF15C}" type="pres">
      <dgm:prSet presAssocID="{BC4A2DAB-09FF-42B9-B0AA-EE951D7E9526}" presName="node" presStyleLbl="node1" presStyleIdx="4" presStyleCnt="6" custScaleX="277855" custRadScaleRad="89247" custRadScaleInc="-2650">
        <dgm:presLayoutVars>
          <dgm:bulletEnabled val="1"/>
        </dgm:presLayoutVars>
      </dgm:prSet>
      <dgm:spPr/>
    </dgm:pt>
    <dgm:pt modelId="{EFB5DE85-C857-4C25-816E-126C28935587}" type="pres">
      <dgm:prSet presAssocID="{BC4A2DAB-09FF-42B9-B0AA-EE951D7E9526}" presName="spNode" presStyleCnt="0"/>
      <dgm:spPr/>
    </dgm:pt>
    <dgm:pt modelId="{833FAD9E-8BC2-49A6-9CF9-D5446C0116A7}" type="pres">
      <dgm:prSet presAssocID="{3BC8D632-7465-4BD8-879C-C2AC87EEB954}" presName="sibTrans" presStyleLbl="sibTrans1D1" presStyleIdx="4" presStyleCnt="6"/>
      <dgm:spPr/>
    </dgm:pt>
    <dgm:pt modelId="{3A2173DA-491B-4104-9C0E-40F69B95956A}" type="pres">
      <dgm:prSet presAssocID="{734DAFA1-AD2B-4A33-AB33-8D8EEE1E29DC}" presName="node" presStyleLbl="node1" presStyleIdx="5" presStyleCnt="6" custScaleX="235924" custScaleY="213727" custRadScaleRad="131962" custRadScaleInc="-79768">
        <dgm:presLayoutVars>
          <dgm:bulletEnabled val="1"/>
        </dgm:presLayoutVars>
      </dgm:prSet>
      <dgm:spPr/>
    </dgm:pt>
    <dgm:pt modelId="{D0323EA9-46D0-4DB7-8B9C-D7EF5F7D38AC}" type="pres">
      <dgm:prSet presAssocID="{734DAFA1-AD2B-4A33-AB33-8D8EEE1E29DC}" presName="spNode" presStyleCnt="0"/>
      <dgm:spPr/>
    </dgm:pt>
    <dgm:pt modelId="{2C52FB61-F9F0-4DE7-9E90-CF8D545750B0}" type="pres">
      <dgm:prSet presAssocID="{4277E4C5-B116-49E6-AAD5-260650E71BEB}" presName="sibTrans" presStyleLbl="sibTrans1D1" presStyleIdx="5" presStyleCnt="6"/>
      <dgm:spPr/>
    </dgm:pt>
  </dgm:ptLst>
  <dgm:cxnLst>
    <dgm:cxn modelId="{69EF3F04-357C-4CE0-9DB9-8A5B695B770C}" type="presOf" srcId="{88DFA833-81A6-43BF-A7D0-5F01103B37AF}" destId="{36EF2863-DBE6-4662-9667-D5F45221FFF2}" srcOrd="0" destOrd="0" presId="urn:microsoft.com/office/officeart/2005/8/layout/cycle6"/>
    <dgm:cxn modelId="{04DC3B12-2A15-423B-8C5A-1FE8D1DDA7D3}" type="presOf" srcId="{76728B06-E94D-4D47-BB69-46D6EC661CF5}" destId="{87F598D4-B513-414A-960A-996373BF25E4}" srcOrd="0" destOrd="0" presId="urn:microsoft.com/office/officeart/2005/8/layout/cycle6"/>
    <dgm:cxn modelId="{CEC8E313-EA9E-450A-A11C-14E347D8685E}" type="presOf" srcId="{BF86F5AE-D96C-47D6-B71A-59C8DD016996}" destId="{B184FEA0-4D95-4271-908C-C179E50FCD13}" srcOrd="0" destOrd="0" presId="urn:microsoft.com/office/officeart/2005/8/layout/cycle6"/>
    <dgm:cxn modelId="{1C6BC562-25A1-4EB9-80A9-A8E14BB40832}" srcId="{88DFA833-81A6-43BF-A7D0-5F01103B37AF}" destId="{BF86F5AE-D96C-47D6-B71A-59C8DD016996}" srcOrd="0" destOrd="0" parTransId="{32E7387A-7211-45E5-9997-64292309D8D3}" sibTransId="{E67323B4-A136-4710-AC87-58360E3555AA}"/>
    <dgm:cxn modelId="{FB6ADB64-DC25-4CAF-885C-EA501C16A273}" type="presOf" srcId="{3BC8D632-7465-4BD8-879C-C2AC87EEB954}" destId="{833FAD9E-8BC2-49A6-9CF9-D5446C0116A7}" srcOrd="0" destOrd="0" presId="urn:microsoft.com/office/officeart/2005/8/layout/cycle6"/>
    <dgm:cxn modelId="{AB33484D-D797-4CCF-9AEB-81690ACAF1EB}" srcId="{88DFA833-81A6-43BF-A7D0-5F01103B37AF}" destId="{03B7D45F-7AFA-4D6A-B366-33DF3C78CF70}" srcOrd="3" destOrd="0" parTransId="{6FAD947A-7E0B-44BA-A626-006EE12850F4}" sibTransId="{D9C9FD8A-4B27-421E-9003-E357D5B8F306}"/>
    <dgm:cxn modelId="{9C72B54F-C3D1-4228-9DAC-1E08AA0B3B12}" type="presOf" srcId="{BC4A2DAB-09FF-42B9-B0AA-EE951D7E9526}" destId="{FF097C24-769D-4147-9DD0-03E8608DF15C}" srcOrd="0" destOrd="0" presId="urn:microsoft.com/office/officeart/2005/8/layout/cycle6"/>
    <dgm:cxn modelId="{DF6A1C81-C434-409C-94CB-9114C126ECB2}" type="presOf" srcId="{E998F328-124D-4AEC-85E9-AE04342443D4}" destId="{C7BB80EE-B9FA-4F32-9D5D-7396D25CD66F}" srcOrd="0" destOrd="0" presId="urn:microsoft.com/office/officeart/2005/8/layout/cycle6"/>
    <dgm:cxn modelId="{0EC90B8B-05FD-4C04-9BE6-76B9672889F6}" type="presOf" srcId="{4277E4C5-B116-49E6-AAD5-260650E71BEB}" destId="{2C52FB61-F9F0-4DE7-9E90-CF8D545750B0}" srcOrd="0" destOrd="0" presId="urn:microsoft.com/office/officeart/2005/8/layout/cycle6"/>
    <dgm:cxn modelId="{AF9D408F-BA71-4E67-B18F-1FA52254FDD4}" srcId="{88DFA833-81A6-43BF-A7D0-5F01103B37AF}" destId="{E998F328-124D-4AEC-85E9-AE04342443D4}" srcOrd="2" destOrd="0" parTransId="{214A0FD0-C187-4178-95CC-FFF6BBA81E15}" sibTransId="{76728B06-E94D-4D47-BB69-46D6EC661CF5}"/>
    <dgm:cxn modelId="{B75ACA94-2245-40BC-AB91-27A5281E60C7}" type="presOf" srcId="{5D96D4FE-CB76-4DC9-A9C7-F23AF80A7189}" destId="{B54C9604-6279-42FB-ABC8-EA08C8332D73}" srcOrd="0" destOrd="0" presId="urn:microsoft.com/office/officeart/2005/8/layout/cycle6"/>
    <dgm:cxn modelId="{07C2FB96-4280-453E-BEBF-3D5A2CBD55F9}" type="presOf" srcId="{03B7D45F-7AFA-4D6A-B366-33DF3C78CF70}" destId="{E8F1E50F-D07E-454E-ACC2-706B4A2CA1E6}" srcOrd="0" destOrd="0" presId="urn:microsoft.com/office/officeart/2005/8/layout/cycle6"/>
    <dgm:cxn modelId="{E224C798-9FC2-47C0-B70E-01E7949B0FF0}" srcId="{88DFA833-81A6-43BF-A7D0-5F01103B37AF}" destId="{5D96D4FE-CB76-4DC9-A9C7-F23AF80A7189}" srcOrd="1" destOrd="0" parTransId="{523BEB23-214D-473B-9C2E-5357B96E25E2}" sibTransId="{45D78948-C683-42D1-88E0-D37EFB7ADF43}"/>
    <dgm:cxn modelId="{E98CA1AA-9AA1-4427-82F8-177CFE57B1F1}" srcId="{88DFA833-81A6-43BF-A7D0-5F01103B37AF}" destId="{734DAFA1-AD2B-4A33-AB33-8D8EEE1E29DC}" srcOrd="5" destOrd="0" parTransId="{C843085D-C955-49A3-84DF-40BA2BB6F090}" sibTransId="{4277E4C5-B116-49E6-AAD5-260650E71BEB}"/>
    <dgm:cxn modelId="{505542B1-0E54-4675-BE5B-126292C86C4F}" type="presOf" srcId="{E67323B4-A136-4710-AC87-58360E3555AA}" destId="{A8A5156F-5A10-41E1-AC6E-20A9DDF39EC0}" srcOrd="0" destOrd="0" presId="urn:microsoft.com/office/officeart/2005/8/layout/cycle6"/>
    <dgm:cxn modelId="{E15026C2-CDFB-413F-B089-7379170B98EA}" type="presOf" srcId="{45D78948-C683-42D1-88E0-D37EFB7ADF43}" destId="{75DFD8FD-7046-4B65-A903-F9479A3481BD}" srcOrd="0" destOrd="0" presId="urn:microsoft.com/office/officeart/2005/8/layout/cycle6"/>
    <dgm:cxn modelId="{4A9F37CE-251C-4C73-BDAE-C9BC9013D2BC}" type="presOf" srcId="{734DAFA1-AD2B-4A33-AB33-8D8EEE1E29DC}" destId="{3A2173DA-491B-4104-9C0E-40F69B95956A}" srcOrd="0" destOrd="0" presId="urn:microsoft.com/office/officeart/2005/8/layout/cycle6"/>
    <dgm:cxn modelId="{CBF22FD0-5370-47FE-8828-9465746E4046}" type="presOf" srcId="{D9C9FD8A-4B27-421E-9003-E357D5B8F306}" destId="{BA878633-AD36-498E-8088-DCCD4E2A9F3D}" srcOrd="0" destOrd="0" presId="urn:microsoft.com/office/officeart/2005/8/layout/cycle6"/>
    <dgm:cxn modelId="{FAF27EE0-9B60-4EBD-911E-50BD3F4B1C98}" srcId="{88DFA833-81A6-43BF-A7D0-5F01103B37AF}" destId="{BC4A2DAB-09FF-42B9-B0AA-EE951D7E9526}" srcOrd="4" destOrd="0" parTransId="{9494913F-A5E6-410F-BC3D-3E996B45FD6B}" sibTransId="{3BC8D632-7465-4BD8-879C-C2AC87EEB954}"/>
    <dgm:cxn modelId="{E41F910E-6ACC-4C7F-AF2C-DAE19E9E0B63}" type="presParOf" srcId="{36EF2863-DBE6-4662-9667-D5F45221FFF2}" destId="{B184FEA0-4D95-4271-908C-C179E50FCD13}" srcOrd="0" destOrd="0" presId="urn:microsoft.com/office/officeart/2005/8/layout/cycle6"/>
    <dgm:cxn modelId="{97318813-63AB-4175-8CCE-55E0A4FD1832}" type="presParOf" srcId="{36EF2863-DBE6-4662-9667-D5F45221FFF2}" destId="{A725C180-A752-4D74-A5DD-6F16D2E5D463}" srcOrd="1" destOrd="0" presId="urn:microsoft.com/office/officeart/2005/8/layout/cycle6"/>
    <dgm:cxn modelId="{AD41585E-6F47-45FC-945F-2DA601A50223}" type="presParOf" srcId="{36EF2863-DBE6-4662-9667-D5F45221FFF2}" destId="{A8A5156F-5A10-41E1-AC6E-20A9DDF39EC0}" srcOrd="2" destOrd="0" presId="urn:microsoft.com/office/officeart/2005/8/layout/cycle6"/>
    <dgm:cxn modelId="{D940E5E9-E7AA-4D2F-8AEB-54A3759513A2}" type="presParOf" srcId="{36EF2863-DBE6-4662-9667-D5F45221FFF2}" destId="{B54C9604-6279-42FB-ABC8-EA08C8332D73}" srcOrd="3" destOrd="0" presId="urn:microsoft.com/office/officeart/2005/8/layout/cycle6"/>
    <dgm:cxn modelId="{F9860B38-9F8B-48E3-8A07-E6B32B796B1C}" type="presParOf" srcId="{36EF2863-DBE6-4662-9667-D5F45221FFF2}" destId="{0977CD10-1BF2-4241-BC2B-D92096604674}" srcOrd="4" destOrd="0" presId="urn:microsoft.com/office/officeart/2005/8/layout/cycle6"/>
    <dgm:cxn modelId="{DBE5B7CB-AF16-4740-B6CA-21F0E039295F}" type="presParOf" srcId="{36EF2863-DBE6-4662-9667-D5F45221FFF2}" destId="{75DFD8FD-7046-4B65-A903-F9479A3481BD}" srcOrd="5" destOrd="0" presId="urn:microsoft.com/office/officeart/2005/8/layout/cycle6"/>
    <dgm:cxn modelId="{313C24EF-0E28-4359-A89B-3A6AAE77227F}" type="presParOf" srcId="{36EF2863-DBE6-4662-9667-D5F45221FFF2}" destId="{C7BB80EE-B9FA-4F32-9D5D-7396D25CD66F}" srcOrd="6" destOrd="0" presId="urn:microsoft.com/office/officeart/2005/8/layout/cycle6"/>
    <dgm:cxn modelId="{2FFF15B6-4C86-41CC-B060-C08BC4FFBD5F}" type="presParOf" srcId="{36EF2863-DBE6-4662-9667-D5F45221FFF2}" destId="{5FC711A4-AAB6-466F-951F-9C3D75A716A2}" srcOrd="7" destOrd="0" presId="urn:microsoft.com/office/officeart/2005/8/layout/cycle6"/>
    <dgm:cxn modelId="{D103D849-28B7-4651-B61D-3BC4A3ADBCD7}" type="presParOf" srcId="{36EF2863-DBE6-4662-9667-D5F45221FFF2}" destId="{87F598D4-B513-414A-960A-996373BF25E4}" srcOrd="8" destOrd="0" presId="urn:microsoft.com/office/officeart/2005/8/layout/cycle6"/>
    <dgm:cxn modelId="{5A230C66-175E-42A7-AF08-EA9C1C7FDC3F}" type="presParOf" srcId="{36EF2863-DBE6-4662-9667-D5F45221FFF2}" destId="{E8F1E50F-D07E-454E-ACC2-706B4A2CA1E6}" srcOrd="9" destOrd="0" presId="urn:microsoft.com/office/officeart/2005/8/layout/cycle6"/>
    <dgm:cxn modelId="{58E8FC86-ECF8-4477-9E2C-A1542AE69E73}" type="presParOf" srcId="{36EF2863-DBE6-4662-9667-D5F45221FFF2}" destId="{FA52CA41-8547-4944-89BD-90C63523430F}" srcOrd="10" destOrd="0" presId="urn:microsoft.com/office/officeart/2005/8/layout/cycle6"/>
    <dgm:cxn modelId="{2EE29F5B-C79F-4E66-8036-7FAA7E5252C2}" type="presParOf" srcId="{36EF2863-DBE6-4662-9667-D5F45221FFF2}" destId="{BA878633-AD36-498E-8088-DCCD4E2A9F3D}" srcOrd="11" destOrd="0" presId="urn:microsoft.com/office/officeart/2005/8/layout/cycle6"/>
    <dgm:cxn modelId="{CC1CAA37-C6AF-4263-A6C4-DCB078D7AA4F}" type="presParOf" srcId="{36EF2863-DBE6-4662-9667-D5F45221FFF2}" destId="{FF097C24-769D-4147-9DD0-03E8608DF15C}" srcOrd="12" destOrd="0" presId="urn:microsoft.com/office/officeart/2005/8/layout/cycle6"/>
    <dgm:cxn modelId="{0923EA28-0589-47E4-A4AC-4EB0A1755930}" type="presParOf" srcId="{36EF2863-DBE6-4662-9667-D5F45221FFF2}" destId="{EFB5DE85-C857-4C25-816E-126C28935587}" srcOrd="13" destOrd="0" presId="urn:microsoft.com/office/officeart/2005/8/layout/cycle6"/>
    <dgm:cxn modelId="{8B10C05E-6CF9-4003-99CF-D76ACAB67CB8}" type="presParOf" srcId="{36EF2863-DBE6-4662-9667-D5F45221FFF2}" destId="{833FAD9E-8BC2-49A6-9CF9-D5446C0116A7}" srcOrd="14" destOrd="0" presId="urn:microsoft.com/office/officeart/2005/8/layout/cycle6"/>
    <dgm:cxn modelId="{0E5EED77-A0D9-42CB-A406-70A68A98C526}" type="presParOf" srcId="{36EF2863-DBE6-4662-9667-D5F45221FFF2}" destId="{3A2173DA-491B-4104-9C0E-40F69B95956A}" srcOrd="15" destOrd="0" presId="urn:microsoft.com/office/officeart/2005/8/layout/cycle6"/>
    <dgm:cxn modelId="{A7052EE9-0BDE-4877-89A7-4ABE3E459D85}" type="presParOf" srcId="{36EF2863-DBE6-4662-9667-D5F45221FFF2}" destId="{D0323EA9-46D0-4DB7-8B9C-D7EF5F7D38AC}" srcOrd="16" destOrd="0" presId="urn:microsoft.com/office/officeart/2005/8/layout/cycle6"/>
    <dgm:cxn modelId="{2A03B8D0-11FC-48E3-B74F-7234464C2F1C}" type="presParOf" srcId="{36EF2863-DBE6-4662-9667-D5F45221FFF2}" destId="{2C52FB61-F9F0-4DE7-9E90-CF8D545750B0}"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D2F401-61B2-4551-AD09-AFE6AAEE1BD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8AF0492F-8B50-498A-B25E-B9395C039335}">
      <dgm:prSet phldrT="[Texte]"/>
      <dgm:spPr/>
      <dgm:t>
        <a:bodyPr/>
        <a:lstStyle/>
        <a:p>
          <a:r>
            <a:rPr lang="ar-TN" dirty="0"/>
            <a:t>التقييم</a:t>
          </a:r>
          <a:endParaRPr lang="fr-FR" dirty="0"/>
        </a:p>
      </dgm:t>
    </dgm:pt>
    <dgm:pt modelId="{4B083026-25C4-45D0-B9BB-5A45592FC854}" type="parTrans" cxnId="{BEA899D1-5A99-4020-B87D-6C3B40B68421}">
      <dgm:prSet/>
      <dgm:spPr/>
      <dgm:t>
        <a:bodyPr/>
        <a:lstStyle/>
        <a:p>
          <a:endParaRPr lang="fr-FR"/>
        </a:p>
      </dgm:t>
    </dgm:pt>
    <dgm:pt modelId="{82BE1181-1AC6-4C5D-B958-3471B83AF584}" type="sibTrans" cxnId="{BEA899D1-5A99-4020-B87D-6C3B40B68421}">
      <dgm:prSet/>
      <dgm:spPr/>
      <dgm:t>
        <a:bodyPr/>
        <a:lstStyle/>
        <a:p>
          <a:endParaRPr lang="fr-FR"/>
        </a:p>
      </dgm:t>
    </dgm:pt>
    <dgm:pt modelId="{528C9B01-4279-43EB-901B-5530947E6C3E}">
      <dgm:prSet phldrT="[Texte]"/>
      <dgm:spPr/>
      <dgm:t>
        <a:bodyPr/>
        <a:lstStyle/>
        <a:p>
          <a:pPr rtl="1"/>
          <a:r>
            <a:rPr lang="ar-TN" dirty="0"/>
            <a:t>التنفيذ</a:t>
          </a:r>
          <a:endParaRPr lang="fr-FR" dirty="0"/>
        </a:p>
      </dgm:t>
    </dgm:pt>
    <dgm:pt modelId="{422E4ABF-35E4-46AE-80FF-C11A46812E17}" type="parTrans" cxnId="{CE699E9E-E0FD-47ED-853A-4509E8308724}">
      <dgm:prSet/>
      <dgm:spPr/>
      <dgm:t>
        <a:bodyPr/>
        <a:lstStyle/>
        <a:p>
          <a:endParaRPr lang="fr-FR"/>
        </a:p>
      </dgm:t>
    </dgm:pt>
    <dgm:pt modelId="{B1F23907-4366-4818-B07C-2DA8DC4119AD}" type="sibTrans" cxnId="{CE699E9E-E0FD-47ED-853A-4509E8308724}">
      <dgm:prSet/>
      <dgm:spPr/>
      <dgm:t>
        <a:bodyPr/>
        <a:lstStyle/>
        <a:p>
          <a:endParaRPr lang="fr-FR"/>
        </a:p>
      </dgm:t>
    </dgm:pt>
    <dgm:pt modelId="{1D20F3B4-3D32-4054-B8FE-7725A170B63B}">
      <dgm:prSet phldrT="[Texte]"/>
      <dgm:spPr/>
      <dgm:t>
        <a:bodyPr/>
        <a:lstStyle/>
        <a:p>
          <a:pPr rtl="1"/>
          <a:r>
            <a:rPr lang="ar-TN" dirty="0"/>
            <a:t>الإنجاز</a:t>
          </a:r>
          <a:endParaRPr lang="fr-FR" dirty="0"/>
        </a:p>
      </dgm:t>
    </dgm:pt>
    <dgm:pt modelId="{836DBFB4-67E9-47D5-99A5-E519168A546D}" type="parTrans" cxnId="{645B88A1-7E52-4175-A21B-90AAB6DF0B2F}">
      <dgm:prSet/>
      <dgm:spPr/>
      <dgm:t>
        <a:bodyPr/>
        <a:lstStyle/>
        <a:p>
          <a:endParaRPr lang="fr-FR"/>
        </a:p>
      </dgm:t>
    </dgm:pt>
    <dgm:pt modelId="{45333393-C262-403B-BF00-73C3BA59FE2F}" type="sibTrans" cxnId="{645B88A1-7E52-4175-A21B-90AAB6DF0B2F}">
      <dgm:prSet/>
      <dgm:spPr/>
      <dgm:t>
        <a:bodyPr/>
        <a:lstStyle/>
        <a:p>
          <a:endParaRPr lang="fr-FR"/>
        </a:p>
      </dgm:t>
    </dgm:pt>
    <dgm:pt modelId="{9AABE445-64FE-4654-A025-3DD87E2D979D}">
      <dgm:prSet phldrT="[Texte]"/>
      <dgm:spPr/>
      <dgm:t>
        <a:bodyPr/>
        <a:lstStyle/>
        <a:p>
          <a:pPr rtl="1"/>
          <a:r>
            <a:rPr lang="ar-TN" dirty="0"/>
            <a:t>تحديد الحاجيات</a:t>
          </a:r>
          <a:endParaRPr lang="fr-FR" dirty="0"/>
        </a:p>
      </dgm:t>
    </dgm:pt>
    <dgm:pt modelId="{5E84C127-8794-47E2-9057-20DC03996932}" type="parTrans" cxnId="{39282629-6F07-46F7-B08D-FC181C571D62}">
      <dgm:prSet/>
      <dgm:spPr/>
      <dgm:t>
        <a:bodyPr/>
        <a:lstStyle/>
        <a:p>
          <a:endParaRPr lang="fr-FR"/>
        </a:p>
      </dgm:t>
    </dgm:pt>
    <dgm:pt modelId="{B60FAD1C-8929-4F83-9532-7C78DB10110F}" type="sibTrans" cxnId="{39282629-6F07-46F7-B08D-FC181C571D62}">
      <dgm:prSet/>
      <dgm:spPr/>
      <dgm:t>
        <a:bodyPr/>
        <a:lstStyle/>
        <a:p>
          <a:endParaRPr lang="fr-FR"/>
        </a:p>
      </dgm:t>
    </dgm:pt>
    <dgm:pt modelId="{A5FDCB1E-32A9-419A-B1FC-752F1639B95F}">
      <dgm:prSet phldrT="[Texte]"/>
      <dgm:spPr/>
      <dgm:t>
        <a:bodyPr/>
        <a:lstStyle/>
        <a:p>
          <a:pPr rtl="1"/>
          <a:r>
            <a:rPr lang="ar-TN" dirty="0"/>
            <a:t>التخطيط</a:t>
          </a:r>
          <a:endParaRPr lang="fr-FR" dirty="0"/>
        </a:p>
      </dgm:t>
    </dgm:pt>
    <dgm:pt modelId="{CBF0D290-22E6-40C6-97D1-1C702EA74A8D}" type="parTrans" cxnId="{B853964C-6DC9-49A8-91BA-A9108A8D7EED}">
      <dgm:prSet/>
      <dgm:spPr/>
      <dgm:t>
        <a:bodyPr/>
        <a:lstStyle/>
        <a:p>
          <a:endParaRPr lang="fr-FR"/>
        </a:p>
      </dgm:t>
    </dgm:pt>
    <dgm:pt modelId="{565BC25A-6960-4636-A9E3-F3BA04F3550A}" type="sibTrans" cxnId="{B853964C-6DC9-49A8-91BA-A9108A8D7EED}">
      <dgm:prSet/>
      <dgm:spPr/>
      <dgm:t>
        <a:bodyPr/>
        <a:lstStyle/>
        <a:p>
          <a:endParaRPr lang="fr-FR"/>
        </a:p>
      </dgm:t>
    </dgm:pt>
    <dgm:pt modelId="{98F65BA7-DC99-4DFB-BAEB-1292EFFC4BDA}" type="pres">
      <dgm:prSet presAssocID="{C6D2F401-61B2-4551-AD09-AFE6AAEE1BD8}" presName="Name0" presStyleCnt="0">
        <dgm:presLayoutVars>
          <dgm:dir/>
          <dgm:resizeHandles val="exact"/>
        </dgm:presLayoutVars>
      </dgm:prSet>
      <dgm:spPr/>
    </dgm:pt>
    <dgm:pt modelId="{5F6A2C04-E846-47A6-829D-553F9FDCBF6B}" type="pres">
      <dgm:prSet presAssocID="{8AF0492F-8B50-498A-B25E-B9395C039335}" presName="node" presStyleLbl="node1" presStyleIdx="0" presStyleCnt="3">
        <dgm:presLayoutVars>
          <dgm:bulletEnabled val="1"/>
        </dgm:presLayoutVars>
      </dgm:prSet>
      <dgm:spPr/>
    </dgm:pt>
    <dgm:pt modelId="{1C10DDF2-CDC6-4DEF-97DD-8BCDBE968C56}" type="pres">
      <dgm:prSet presAssocID="{82BE1181-1AC6-4C5D-B958-3471B83AF584}" presName="sibTrans" presStyleCnt="0"/>
      <dgm:spPr/>
    </dgm:pt>
    <dgm:pt modelId="{CA513AB6-D930-4CE4-9F7D-E4E703BAD292}" type="pres">
      <dgm:prSet presAssocID="{528C9B01-4279-43EB-901B-5530947E6C3E}" presName="node" presStyleLbl="node1" presStyleIdx="1" presStyleCnt="3">
        <dgm:presLayoutVars>
          <dgm:bulletEnabled val="1"/>
        </dgm:presLayoutVars>
      </dgm:prSet>
      <dgm:spPr/>
    </dgm:pt>
    <dgm:pt modelId="{9E938C75-D53B-4FFE-8292-53CB372DF610}" type="pres">
      <dgm:prSet presAssocID="{B1F23907-4366-4818-B07C-2DA8DC4119AD}" presName="sibTrans" presStyleCnt="0"/>
      <dgm:spPr/>
    </dgm:pt>
    <dgm:pt modelId="{EB4C2FEC-2A90-416F-A34A-B9670E07EA95}" type="pres">
      <dgm:prSet presAssocID="{9AABE445-64FE-4654-A025-3DD87E2D979D}" presName="node" presStyleLbl="node1" presStyleIdx="2" presStyleCnt="3">
        <dgm:presLayoutVars>
          <dgm:bulletEnabled val="1"/>
        </dgm:presLayoutVars>
      </dgm:prSet>
      <dgm:spPr/>
    </dgm:pt>
  </dgm:ptLst>
  <dgm:cxnLst>
    <dgm:cxn modelId="{39282629-6F07-46F7-B08D-FC181C571D62}" srcId="{C6D2F401-61B2-4551-AD09-AFE6AAEE1BD8}" destId="{9AABE445-64FE-4654-A025-3DD87E2D979D}" srcOrd="2" destOrd="0" parTransId="{5E84C127-8794-47E2-9057-20DC03996932}" sibTransId="{B60FAD1C-8929-4F83-9532-7C78DB10110F}"/>
    <dgm:cxn modelId="{CDE1432F-B3FE-4DF8-B74F-2169FB59CE3B}" type="presOf" srcId="{A5FDCB1E-32A9-419A-B1FC-752F1639B95F}" destId="{EB4C2FEC-2A90-416F-A34A-B9670E07EA95}" srcOrd="0" destOrd="1" presId="urn:microsoft.com/office/officeart/2005/8/layout/hList6"/>
    <dgm:cxn modelId="{B853964C-6DC9-49A8-91BA-A9108A8D7EED}" srcId="{9AABE445-64FE-4654-A025-3DD87E2D979D}" destId="{A5FDCB1E-32A9-419A-B1FC-752F1639B95F}" srcOrd="0" destOrd="0" parTransId="{CBF0D290-22E6-40C6-97D1-1C702EA74A8D}" sibTransId="{565BC25A-6960-4636-A9E3-F3BA04F3550A}"/>
    <dgm:cxn modelId="{4EFF3E8A-598E-499C-A243-210D0993B73B}" type="presOf" srcId="{9AABE445-64FE-4654-A025-3DD87E2D979D}" destId="{EB4C2FEC-2A90-416F-A34A-B9670E07EA95}" srcOrd="0" destOrd="0" presId="urn:microsoft.com/office/officeart/2005/8/layout/hList6"/>
    <dgm:cxn modelId="{381AFD8C-A0B0-42A6-BB3D-EF67306A649D}" type="presOf" srcId="{1D20F3B4-3D32-4054-B8FE-7725A170B63B}" destId="{CA513AB6-D930-4CE4-9F7D-E4E703BAD292}" srcOrd="0" destOrd="1" presId="urn:microsoft.com/office/officeart/2005/8/layout/hList6"/>
    <dgm:cxn modelId="{CE699E9E-E0FD-47ED-853A-4509E8308724}" srcId="{C6D2F401-61B2-4551-AD09-AFE6AAEE1BD8}" destId="{528C9B01-4279-43EB-901B-5530947E6C3E}" srcOrd="1" destOrd="0" parTransId="{422E4ABF-35E4-46AE-80FF-C11A46812E17}" sibTransId="{B1F23907-4366-4818-B07C-2DA8DC4119AD}"/>
    <dgm:cxn modelId="{645B88A1-7E52-4175-A21B-90AAB6DF0B2F}" srcId="{528C9B01-4279-43EB-901B-5530947E6C3E}" destId="{1D20F3B4-3D32-4054-B8FE-7725A170B63B}" srcOrd="0" destOrd="0" parTransId="{836DBFB4-67E9-47D5-99A5-E519168A546D}" sibTransId="{45333393-C262-403B-BF00-73C3BA59FE2F}"/>
    <dgm:cxn modelId="{23A8BAD0-61B3-4100-8012-A643E47EF344}" type="presOf" srcId="{8AF0492F-8B50-498A-B25E-B9395C039335}" destId="{5F6A2C04-E846-47A6-829D-553F9FDCBF6B}" srcOrd="0" destOrd="0" presId="urn:microsoft.com/office/officeart/2005/8/layout/hList6"/>
    <dgm:cxn modelId="{BEA899D1-5A99-4020-B87D-6C3B40B68421}" srcId="{C6D2F401-61B2-4551-AD09-AFE6AAEE1BD8}" destId="{8AF0492F-8B50-498A-B25E-B9395C039335}" srcOrd="0" destOrd="0" parTransId="{4B083026-25C4-45D0-B9BB-5A45592FC854}" sibTransId="{82BE1181-1AC6-4C5D-B958-3471B83AF584}"/>
    <dgm:cxn modelId="{180ACCD3-A339-4B00-ADB1-4A2FE8165D4B}" type="presOf" srcId="{528C9B01-4279-43EB-901B-5530947E6C3E}" destId="{CA513AB6-D930-4CE4-9F7D-E4E703BAD292}" srcOrd="0" destOrd="0" presId="urn:microsoft.com/office/officeart/2005/8/layout/hList6"/>
    <dgm:cxn modelId="{A5DC6AE6-9A9D-4976-A624-E50BEA435B8B}" type="presOf" srcId="{C6D2F401-61B2-4551-AD09-AFE6AAEE1BD8}" destId="{98F65BA7-DC99-4DFB-BAEB-1292EFFC4BDA}" srcOrd="0" destOrd="0" presId="urn:microsoft.com/office/officeart/2005/8/layout/hList6"/>
    <dgm:cxn modelId="{7010B2B9-D86D-4B53-B09C-D4E459B2B647}" type="presParOf" srcId="{98F65BA7-DC99-4DFB-BAEB-1292EFFC4BDA}" destId="{5F6A2C04-E846-47A6-829D-553F9FDCBF6B}" srcOrd="0" destOrd="0" presId="urn:microsoft.com/office/officeart/2005/8/layout/hList6"/>
    <dgm:cxn modelId="{7B1730F4-594E-46E6-B7CA-D42DD339AF90}" type="presParOf" srcId="{98F65BA7-DC99-4DFB-BAEB-1292EFFC4BDA}" destId="{1C10DDF2-CDC6-4DEF-97DD-8BCDBE968C56}" srcOrd="1" destOrd="0" presId="urn:microsoft.com/office/officeart/2005/8/layout/hList6"/>
    <dgm:cxn modelId="{AE76AF35-D0F9-4CF4-9930-9731D8F6B9A0}" type="presParOf" srcId="{98F65BA7-DC99-4DFB-BAEB-1292EFFC4BDA}" destId="{CA513AB6-D930-4CE4-9F7D-E4E703BAD292}" srcOrd="2" destOrd="0" presId="urn:microsoft.com/office/officeart/2005/8/layout/hList6"/>
    <dgm:cxn modelId="{A8575889-D4F4-4F23-BA58-50D4B5200675}" type="presParOf" srcId="{98F65BA7-DC99-4DFB-BAEB-1292EFFC4BDA}" destId="{9E938C75-D53B-4FFE-8292-53CB372DF610}" srcOrd="3" destOrd="0" presId="urn:microsoft.com/office/officeart/2005/8/layout/hList6"/>
    <dgm:cxn modelId="{3B1C6BB8-5461-4179-BADB-F1A11D1B97FA}" type="presParOf" srcId="{98F65BA7-DC99-4DFB-BAEB-1292EFFC4BDA}" destId="{EB4C2FEC-2A90-416F-A34A-B9670E07EA95}"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270C3-77A1-40CD-B423-D7E0F50C5996}">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ar-TN" sz="1300" kern="1200" dirty="0"/>
            <a:t>الدستور</a:t>
          </a:r>
          <a:endParaRPr lang="fr-FR" sz="1300" kern="1200" dirty="0"/>
        </a:p>
      </dsp:txBody>
      <dsp:txXfrm rot="-5400000">
        <a:off x="1" y="575246"/>
        <a:ext cx="1145177" cy="490791"/>
      </dsp:txXfrm>
    </dsp:sp>
    <dsp:sp modelId="{221B9FE8-D0BF-459D-AF35-8A4EEA584C7D}">
      <dsp:nvSpPr>
        <dsp:cNvPr id="0" name=""/>
        <dsp:cNvSpPr/>
      </dsp:nvSpPr>
      <dsp:spPr>
        <a:xfrm rot="5400000">
          <a:off x="4155699" y="-3007863"/>
          <a:ext cx="1063379" cy="708442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r" defTabSz="488950" rtl="1">
            <a:lnSpc>
              <a:spcPct val="90000"/>
            </a:lnSpc>
            <a:spcBef>
              <a:spcPct val="0"/>
            </a:spcBef>
            <a:spcAft>
              <a:spcPct val="15000"/>
            </a:spcAft>
            <a:buChar char="•"/>
          </a:pPr>
          <a:r>
            <a:rPr lang="ar-TN" sz="1100" kern="1200"/>
            <a:t>، </a:t>
          </a:r>
          <a:endParaRPr lang="fr-FR" sz="2000" kern="1200" dirty="0"/>
        </a:p>
        <a:p>
          <a:pPr marL="228600" lvl="1" indent="-228600" algn="r" defTabSz="889000" rtl="1">
            <a:lnSpc>
              <a:spcPct val="90000"/>
            </a:lnSpc>
            <a:spcBef>
              <a:spcPct val="0"/>
            </a:spcBef>
            <a:spcAft>
              <a:spcPct val="15000"/>
            </a:spcAft>
            <a:buChar char="•"/>
          </a:pPr>
          <a:r>
            <a:rPr lang="ar-TN" sz="2000" b="1" kern="1200" dirty="0" err="1"/>
            <a:t>التوطئة</a:t>
          </a:r>
          <a:r>
            <a:rPr lang="ar-TN" sz="2000" kern="1200" dirty="0"/>
            <a:t> : </a:t>
          </a:r>
          <a:r>
            <a:rPr lang="ar-TN" sz="2000" kern="1200" dirty="0">
              <a:solidFill>
                <a:schemeClr val="tx1"/>
              </a:solidFill>
            </a:rPr>
            <a:t>إقرار </a:t>
          </a:r>
          <a:r>
            <a:rPr lang="ar-TN" sz="2000" kern="1200" dirty="0" err="1">
              <a:solidFill>
                <a:schemeClr val="tx1"/>
              </a:solidFill>
            </a:rPr>
            <a:t>التشاركية</a:t>
          </a:r>
          <a:r>
            <a:rPr lang="ar-TN" sz="2000" kern="1200" dirty="0">
              <a:solidFill>
                <a:schemeClr val="tx1"/>
              </a:solidFill>
            </a:rPr>
            <a:t> كمبدأ</a:t>
          </a:r>
          <a:endParaRPr lang="fr-FR" sz="2000" kern="1200" dirty="0">
            <a:solidFill>
              <a:schemeClr val="tx1"/>
            </a:solidFill>
          </a:endParaRPr>
        </a:p>
        <a:p>
          <a:pPr marL="228600" lvl="1" indent="-228600" algn="r" defTabSz="889000" rtl="1">
            <a:lnSpc>
              <a:spcPct val="90000"/>
            </a:lnSpc>
            <a:spcBef>
              <a:spcPct val="0"/>
            </a:spcBef>
            <a:spcAft>
              <a:spcPct val="15000"/>
            </a:spcAft>
            <a:buChar char="•"/>
          </a:pPr>
          <a:r>
            <a:rPr lang="ar-TN" sz="2000" b="1" kern="1200" dirty="0"/>
            <a:t>الفصل 139</a:t>
          </a:r>
          <a:r>
            <a:rPr lang="ar-TN" sz="2000" kern="1200" dirty="0"/>
            <a:t> : </a:t>
          </a:r>
          <a:r>
            <a:rPr lang="ar-TN" sz="2000" kern="1200" dirty="0" err="1">
              <a:solidFill>
                <a:schemeClr val="tx1"/>
              </a:solidFill>
            </a:rPr>
            <a:t>دسترة</a:t>
          </a:r>
          <a:r>
            <a:rPr lang="ar-TN" sz="2000" kern="1200" dirty="0">
              <a:solidFill>
                <a:schemeClr val="tx1"/>
              </a:solidFill>
            </a:rPr>
            <a:t> المجتمع المدني كقوة مضادة</a:t>
          </a:r>
          <a:r>
            <a:rPr lang="fr-FR" sz="2000" kern="1200" dirty="0">
              <a:solidFill>
                <a:schemeClr val="tx1"/>
              </a:solidFill>
            </a:rPr>
            <a:t> </a:t>
          </a:r>
          <a:r>
            <a:rPr lang="ar-TN" sz="2000" kern="1200" dirty="0">
              <a:solidFill>
                <a:schemeClr val="tx1"/>
              </a:solidFill>
            </a:rPr>
            <a:t>على المستوى المحلي</a:t>
          </a:r>
          <a:r>
            <a:rPr lang="ar-TN" sz="1100" kern="1200" dirty="0">
              <a:solidFill>
                <a:schemeClr val="tx1"/>
              </a:solidFill>
            </a:rPr>
            <a:t>.</a:t>
          </a:r>
          <a:endParaRPr lang="fr-FR" sz="2000" kern="1200" dirty="0">
            <a:solidFill>
              <a:schemeClr val="tx1"/>
            </a:solidFill>
          </a:endParaRPr>
        </a:p>
      </dsp:txBody>
      <dsp:txXfrm rot="-5400000">
        <a:off x="1145178" y="54568"/>
        <a:ext cx="7032512" cy="959559"/>
      </dsp:txXfrm>
    </dsp:sp>
    <dsp:sp modelId="{1FC11DA8-50AF-4964-92D7-D3A070429122}">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ar-TN" sz="1300" kern="1200" dirty="0"/>
            <a:t>علاقة مع مؤسسات الدولة</a:t>
          </a:r>
          <a:endParaRPr lang="fr-FR" sz="1300" kern="1200" dirty="0"/>
        </a:p>
      </dsp:txBody>
      <dsp:txXfrm rot="-5400000">
        <a:off x="1" y="2017586"/>
        <a:ext cx="1145177" cy="490791"/>
      </dsp:txXfrm>
    </dsp:sp>
    <dsp:sp modelId="{00D3BA30-EF84-4E24-A2F0-7B3EF6D0277C}">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r" defTabSz="1289050" rtl="1">
            <a:lnSpc>
              <a:spcPct val="90000"/>
            </a:lnSpc>
            <a:spcBef>
              <a:spcPct val="0"/>
            </a:spcBef>
            <a:spcAft>
              <a:spcPct val="15000"/>
            </a:spcAft>
            <a:buChar char="•"/>
          </a:pPr>
          <a:r>
            <a:rPr lang="ar-TN" sz="2900" kern="1200" dirty="0"/>
            <a:t>مرسوم النفاذ إلى المعلومة (2011).</a:t>
          </a:r>
          <a:endParaRPr lang="fr-FR" sz="2900" kern="1200" dirty="0"/>
        </a:p>
        <a:p>
          <a:pPr marL="285750" lvl="1" indent="-285750" algn="r" defTabSz="1289050" rtl="1">
            <a:lnSpc>
              <a:spcPct val="90000"/>
            </a:lnSpc>
            <a:spcBef>
              <a:spcPct val="0"/>
            </a:spcBef>
            <a:spcAft>
              <a:spcPct val="15000"/>
            </a:spcAft>
            <a:buChar char="•"/>
          </a:pPr>
          <a:r>
            <a:rPr lang="fr-FR" sz="2900" kern="1200" dirty="0"/>
            <a:t> </a:t>
          </a:r>
          <a:r>
            <a:rPr lang="ar-TN" sz="2900" kern="1200" dirty="0"/>
            <a:t> قانون النفاذ إلى المعلومة (</a:t>
          </a:r>
          <a:r>
            <a:rPr lang="ar-TN" sz="2900" kern="1200" dirty="0" err="1"/>
            <a:t>أفريل</a:t>
          </a:r>
          <a:r>
            <a:rPr lang="ar-TN" sz="2900" kern="1200" dirty="0"/>
            <a:t> 2016)</a:t>
          </a:r>
          <a:endParaRPr lang="fr-FR" sz="2900" kern="1200" dirty="0"/>
        </a:p>
      </dsp:txBody>
      <dsp:txXfrm rot="-5400000">
        <a:off x="1145178" y="1496907"/>
        <a:ext cx="7032512" cy="959559"/>
      </dsp:txXfrm>
    </dsp:sp>
    <dsp:sp modelId="{6F539EAF-899C-4F2E-8EBD-9BB34E501C79}">
      <dsp:nvSpPr>
        <dsp:cNvPr id="0" name=""/>
        <dsp:cNvSpPr/>
      </dsp:nvSpPr>
      <dsp:spPr>
        <a:xfrm rot="5400000">
          <a:off x="-245395" y="3132732"/>
          <a:ext cx="1635968" cy="1145177"/>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ar-TN" sz="1300" kern="1200" dirty="0"/>
            <a:t>علاقة مع مؤسسات الدولة</a:t>
          </a:r>
          <a:endParaRPr lang="fr-FR" sz="1300" kern="1200" dirty="0"/>
        </a:p>
      </dsp:txBody>
      <dsp:txXfrm rot="-5400000">
        <a:off x="1" y="3459926"/>
        <a:ext cx="1145177" cy="490791"/>
      </dsp:txXfrm>
    </dsp:sp>
    <dsp:sp modelId="{7655B2EC-71D6-4454-B63A-DDBBF1ABDCC9}">
      <dsp:nvSpPr>
        <dsp:cNvPr id="0" name=""/>
        <dsp:cNvSpPr/>
      </dsp:nvSpPr>
      <dsp:spPr>
        <a:xfrm rot="5400000">
          <a:off x="4155699" y="-123184"/>
          <a:ext cx="1063379" cy="708442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r" defTabSz="1289050" rtl="1">
            <a:lnSpc>
              <a:spcPct val="90000"/>
            </a:lnSpc>
            <a:spcBef>
              <a:spcPct val="0"/>
            </a:spcBef>
            <a:spcAft>
              <a:spcPct val="15000"/>
            </a:spcAft>
            <a:buChar char="•"/>
          </a:pPr>
          <a:r>
            <a:rPr lang="ar-TN" sz="2900" kern="1200" dirty="0"/>
            <a:t>مرسوم الجمعيات (ديسمبر 2011).</a:t>
          </a:r>
          <a:endParaRPr lang="fr-FR" sz="2900" kern="1200" dirty="0"/>
        </a:p>
      </dsp:txBody>
      <dsp:txXfrm rot="-5400000">
        <a:off x="1145178" y="2939247"/>
        <a:ext cx="7032512" cy="9595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EF46B-53E9-495E-8956-83F80D5D822F}">
      <dsp:nvSpPr>
        <dsp:cNvPr id="0" name=""/>
        <dsp:cNvSpPr/>
      </dsp:nvSpPr>
      <dsp:spPr>
        <a:xfrm>
          <a:off x="0" y="571502"/>
          <a:ext cx="8183562" cy="403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8A525B-2DFB-4B28-9FFF-0F7AD8F726C5}">
      <dsp:nvSpPr>
        <dsp:cNvPr id="0" name=""/>
        <dsp:cNvSpPr/>
      </dsp:nvSpPr>
      <dsp:spPr>
        <a:xfrm>
          <a:off x="500066" y="71438"/>
          <a:ext cx="7107840" cy="11042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marL="0" lvl="0" indent="0" algn="ctr" defTabSz="1066800" rtl="1">
            <a:lnSpc>
              <a:spcPct val="90000"/>
            </a:lnSpc>
            <a:spcBef>
              <a:spcPct val="0"/>
            </a:spcBef>
            <a:spcAft>
              <a:spcPct val="35000"/>
            </a:spcAft>
            <a:buNone/>
          </a:pPr>
          <a:r>
            <a:rPr lang="ar-TN" sz="2400" b="1" kern="1200" dirty="0"/>
            <a:t>القسم الخامس. في الديمقراطية التشاركية </a:t>
          </a:r>
          <a:r>
            <a:rPr lang="ar-TN" sz="2400" b="1" kern="1200" dirty="0" err="1"/>
            <a:t>والحوكمة</a:t>
          </a:r>
          <a:r>
            <a:rPr lang="fr-FR" sz="2400" b="1" kern="1200" dirty="0"/>
            <a:t> </a:t>
          </a:r>
          <a:r>
            <a:rPr lang="ar-TN" sz="2400" b="1" kern="1200" dirty="0"/>
            <a:t>المفتوحة</a:t>
          </a:r>
          <a:r>
            <a:rPr lang="fr-FR" sz="2400" b="1" kern="1200" dirty="0"/>
            <a:t> </a:t>
          </a:r>
          <a:endParaRPr lang="fr-FR" sz="2400" kern="1200" dirty="0"/>
        </a:p>
      </dsp:txBody>
      <dsp:txXfrm>
        <a:off x="553972" y="125344"/>
        <a:ext cx="7000028" cy="996462"/>
      </dsp:txXfrm>
    </dsp:sp>
    <dsp:sp modelId="{84D81F1E-9B0B-4947-B975-E7513AE65DF4}">
      <dsp:nvSpPr>
        <dsp:cNvPr id="0" name=""/>
        <dsp:cNvSpPr/>
      </dsp:nvSpPr>
      <dsp:spPr>
        <a:xfrm>
          <a:off x="0" y="2000263"/>
          <a:ext cx="8183562" cy="403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2DA0B6-D834-4237-B83C-CDBD862CB907}">
      <dsp:nvSpPr>
        <dsp:cNvPr id="0" name=""/>
        <dsp:cNvSpPr/>
      </dsp:nvSpPr>
      <dsp:spPr>
        <a:xfrm>
          <a:off x="1143018" y="1500199"/>
          <a:ext cx="5722899" cy="11999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marL="0" lvl="0" indent="0" algn="ctr" defTabSz="1066800">
            <a:lnSpc>
              <a:spcPct val="90000"/>
            </a:lnSpc>
            <a:spcBef>
              <a:spcPct val="0"/>
            </a:spcBef>
            <a:spcAft>
              <a:spcPct val="35000"/>
            </a:spcAft>
            <a:buNone/>
          </a:pPr>
          <a:r>
            <a:rPr lang="ar-TN" sz="2400" b="1" kern="1200" dirty="0"/>
            <a:t>تكريس المجلة لمبدأ مشاركة المواطنين في الشأن المحلي</a:t>
          </a:r>
          <a:endParaRPr lang="fr-FR" sz="2400" b="1" kern="1200" dirty="0"/>
        </a:p>
      </dsp:txBody>
      <dsp:txXfrm>
        <a:off x="1201596" y="1558777"/>
        <a:ext cx="5605743" cy="1082824"/>
      </dsp:txXfrm>
    </dsp:sp>
    <dsp:sp modelId="{99E2D049-0480-40AB-9130-D6504B5B7A6B}">
      <dsp:nvSpPr>
        <dsp:cNvPr id="0" name=""/>
        <dsp:cNvSpPr/>
      </dsp:nvSpPr>
      <dsp:spPr>
        <a:xfrm>
          <a:off x="0" y="3500463"/>
          <a:ext cx="8183562" cy="403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4AE130-DEC8-4F1F-86C6-DD92B059C8C2}">
      <dsp:nvSpPr>
        <dsp:cNvPr id="0" name=""/>
        <dsp:cNvSpPr/>
      </dsp:nvSpPr>
      <dsp:spPr>
        <a:xfrm>
          <a:off x="1143018" y="3050365"/>
          <a:ext cx="5722899" cy="11374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marL="0" lvl="0" indent="0" algn="ctr" defTabSz="1066800">
            <a:lnSpc>
              <a:spcPct val="90000"/>
            </a:lnSpc>
            <a:spcBef>
              <a:spcPct val="0"/>
            </a:spcBef>
            <a:spcAft>
              <a:spcPct val="35000"/>
            </a:spcAft>
            <a:buNone/>
          </a:pPr>
          <a:r>
            <a:rPr lang="ar-DZ" sz="2400" kern="1200" dirty="0" err="1"/>
            <a:t>أ</a:t>
          </a:r>
          <a:r>
            <a:rPr lang="ar-DZ" sz="2400" b="1" kern="1200" dirty="0" err="1"/>
            <a:t>عتماد</a:t>
          </a:r>
          <a:r>
            <a:rPr lang="ar-DZ" sz="2400" b="1" kern="1200" dirty="0"/>
            <a:t> مقاربة النوع الاجتماعي</a:t>
          </a:r>
          <a:endParaRPr lang="fr-FR" sz="2400" b="1" kern="1200" dirty="0"/>
        </a:p>
      </dsp:txBody>
      <dsp:txXfrm>
        <a:off x="1198544" y="3105891"/>
        <a:ext cx="5611847" cy="10264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4FEA0-4D95-4271-908C-C179E50FCD13}">
      <dsp:nvSpPr>
        <dsp:cNvPr id="0" name=""/>
        <dsp:cNvSpPr/>
      </dsp:nvSpPr>
      <dsp:spPr>
        <a:xfrm>
          <a:off x="2408507" y="384106"/>
          <a:ext cx="3687492" cy="7110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TN" sz="2800" b="1" kern="1200" dirty="0"/>
            <a:t>الجمعیات</a:t>
          </a:r>
          <a:endParaRPr lang="fr-FR" sz="2800" b="1" kern="1200" dirty="0"/>
        </a:p>
      </dsp:txBody>
      <dsp:txXfrm>
        <a:off x="2443216" y="418815"/>
        <a:ext cx="3618074" cy="641608"/>
      </dsp:txXfrm>
    </dsp:sp>
    <dsp:sp modelId="{A8A5156F-5A10-41E1-AC6E-20A9DDF39EC0}">
      <dsp:nvSpPr>
        <dsp:cNvPr id="0" name=""/>
        <dsp:cNvSpPr/>
      </dsp:nvSpPr>
      <dsp:spPr>
        <a:xfrm>
          <a:off x="3386167" y="-2180793"/>
          <a:ext cx="3349042" cy="3349042"/>
        </a:xfrm>
        <a:custGeom>
          <a:avLst/>
          <a:gdLst/>
          <a:ahLst/>
          <a:cxnLst/>
          <a:rect l="0" t="0" r="0" b="0"/>
          <a:pathLst>
            <a:path>
              <a:moveTo>
                <a:pt x="1181804" y="3274912"/>
              </a:moveTo>
              <a:arcTo wR="1674521" hR="1674521" stAng="6426730" swAng="697121"/>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4C9604-6279-42FB-ABC8-EA08C8332D73}">
      <dsp:nvSpPr>
        <dsp:cNvPr id="0" name=""/>
        <dsp:cNvSpPr/>
      </dsp:nvSpPr>
      <dsp:spPr>
        <a:xfrm>
          <a:off x="3262320" y="960428"/>
          <a:ext cx="2552792" cy="8060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TN" sz="2000" b="1" kern="1200" dirty="0"/>
            <a:t>التشبيك </a:t>
          </a:r>
          <a:r>
            <a:rPr lang="ar-TN" sz="2000" b="1" kern="1200" dirty="0" err="1"/>
            <a:t>الجمعياتي</a:t>
          </a:r>
          <a:endParaRPr lang="fr-FR" sz="2000" b="1" kern="1200" dirty="0"/>
        </a:p>
      </dsp:txBody>
      <dsp:txXfrm>
        <a:off x="3301667" y="999775"/>
        <a:ext cx="2474098" cy="727332"/>
      </dsp:txXfrm>
    </dsp:sp>
    <dsp:sp modelId="{75DFD8FD-7046-4B65-A903-F9479A3481BD}">
      <dsp:nvSpPr>
        <dsp:cNvPr id="0" name=""/>
        <dsp:cNvSpPr/>
      </dsp:nvSpPr>
      <dsp:spPr>
        <a:xfrm>
          <a:off x="1527597" y="897905"/>
          <a:ext cx="3349042" cy="3349042"/>
        </a:xfrm>
        <a:custGeom>
          <a:avLst/>
          <a:gdLst/>
          <a:ahLst/>
          <a:cxnLst/>
          <a:rect l="0" t="0" r="0" b="0"/>
          <a:pathLst>
            <a:path>
              <a:moveTo>
                <a:pt x="3144921" y="873307"/>
              </a:moveTo>
              <a:arcTo wR="1674521" hR="1674521" stAng="19884856" swAng="1095861"/>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BB80EE-B9FA-4F32-9D5D-7396D25CD66F}">
      <dsp:nvSpPr>
        <dsp:cNvPr id="0" name=""/>
        <dsp:cNvSpPr/>
      </dsp:nvSpPr>
      <dsp:spPr>
        <a:xfrm>
          <a:off x="3522241" y="2277739"/>
          <a:ext cx="2472337" cy="7110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TN" sz="2400" b="1" kern="1200" dirty="0"/>
            <a:t>المؤسسات</a:t>
          </a:r>
        </a:p>
        <a:p>
          <a:pPr marL="0" lvl="0" indent="0" algn="ctr" defTabSz="1066800">
            <a:lnSpc>
              <a:spcPct val="90000"/>
            </a:lnSpc>
            <a:spcBef>
              <a:spcPct val="0"/>
            </a:spcBef>
            <a:spcAft>
              <a:spcPct val="35000"/>
            </a:spcAft>
            <a:buNone/>
          </a:pPr>
          <a:r>
            <a:rPr lang="ar-TN" sz="2400" b="1" kern="1200" dirty="0" err="1"/>
            <a:t>البحثیة</a:t>
          </a:r>
          <a:endParaRPr lang="ar-TN" sz="2400" b="1" kern="1200" dirty="0"/>
        </a:p>
      </dsp:txBody>
      <dsp:txXfrm>
        <a:off x="3556950" y="2312448"/>
        <a:ext cx="2402919" cy="641608"/>
      </dsp:txXfrm>
    </dsp:sp>
    <dsp:sp modelId="{87F598D4-B513-414A-960A-996373BF25E4}">
      <dsp:nvSpPr>
        <dsp:cNvPr id="0" name=""/>
        <dsp:cNvSpPr/>
      </dsp:nvSpPr>
      <dsp:spPr>
        <a:xfrm>
          <a:off x="1406377" y="554817"/>
          <a:ext cx="3349042" cy="3349042"/>
        </a:xfrm>
        <a:custGeom>
          <a:avLst/>
          <a:gdLst/>
          <a:ahLst/>
          <a:cxnLst/>
          <a:rect l="0" t="0" r="0" b="0"/>
          <a:pathLst>
            <a:path>
              <a:moveTo>
                <a:pt x="3160458" y="2446538"/>
              </a:moveTo>
              <a:arcTo wR="1674521" hR="1674521" stAng="1647245" swAng="2942574"/>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8F1E50F-D07E-454E-ACC2-706B4A2CA1E6}">
      <dsp:nvSpPr>
        <dsp:cNvPr id="0" name=""/>
        <dsp:cNvSpPr/>
      </dsp:nvSpPr>
      <dsp:spPr>
        <a:xfrm>
          <a:off x="1309983" y="3352973"/>
          <a:ext cx="2148130" cy="7110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400050" rtl="1">
            <a:lnSpc>
              <a:spcPct val="90000"/>
            </a:lnSpc>
            <a:spcBef>
              <a:spcPct val="0"/>
            </a:spcBef>
            <a:spcAft>
              <a:spcPct val="35000"/>
            </a:spcAft>
            <a:buNone/>
          </a:pPr>
          <a:r>
            <a:rPr lang="ar-TN" sz="2400" b="1" kern="1200" dirty="0"/>
            <a:t>المؤسسات الجامعیة</a:t>
          </a:r>
          <a:endParaRPr lang="fr-FR" sz="2400" b="1" kern="1200" dirty="0"/>
        </a:p>
      </dsp:txBody>
      <dsp:txXfrm>
        <a:off x="1344692" y="3387682"/>
        <a:ext cx="2078712" cy="641608"/>
      </dsp:txXfrm>
    </dsp:sp>
    <dsp:sp modelId="{BA878633-AD36-498E-8088-DCCD4E2A9F3D}">
      <dsp:nvSpPr>
        <dsp:cNvPr id="0" name=""/>
        <dsp:cNvSpPr/>
      </dsp:nvSpPr>
      <dsp:spPr>
        <a:xfrm>
          <a:off x="1288095" y="2949474"/>
          <a:ext cx="3349042" cy="3349042"/>
        </a:xfrm>
        <a:custGeom>
          <a:avLst/>
          <a:gdLst/>
          <a:ahLst/>
          <a:cxnLst/>
          <a:rect l="0" t="0" r="0" b="0"/>
          <a:pathLst>
            <a:path>
              <a:moveTo>
                <a:pt x="587104" y="401121"/>
              </a:moveTo>
              <a:arcTo wR="1674521" hR="1674521" stAng="13770264" swAng="73698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F097C24-769D-4147-9DD0-03E8608DF15C}">
      <dsp:nvSpPr>
        <dsp:cNvPr id="0" name=""/>
        <dsp:cNvSpPr/>
      </dsp:nvSpPr>
      <dsp:spPr>
        <a:xfrm>
          <a:off x="362674" y="2435656"/>
          <a:ext cx="3039418" cy="7110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TN" sz="2800" b="1" kern="1200" dirty="0"/>
            <a:t>النقابات</a:t>
          </a:r>
          <a:endParaRPr lang="fr-FR" sz="2800" b="1" kern="1200" dirty="0"/>
        </a:p>
      </dsp:txBody>
      <dsp:txXfrm>
        <a:off x="397383" y="2470365"/>
        <a:ext cx="2970000" cy="641608"/>
      </dsp:txXfrm>
    </dsp:sp>
    <dsp:sp modelId="{833FAD9E-8BC2-49A6-9CF9-D5446C0116A7}">
      <dsp:nvSpPr>
        <dsp:cNvPr id="0" name=""/>
        <dsp:cNvSpPr/>
      </dsp:nvSpPr>
      <dsp:spPr>
        <a:xfrm>
          <a:off x="362729" y="-885094"/>
          <a:ext cx="3349042" cy="3349042"/>
        </a:xfrm>
        <a:custGeom>
          <a:avLst/>
          <a:gdLst/>
          <a:ahLst/>
          <a:cxnLst/>
          <a:rect l="0" t="0" r="0" b="0"/>
          <a:pathLst>
            <a:path>
              <a:moveTo>
                <a:pt x="1362766" y="3319765"/>
              </a:moveTo>
              <a:arcTo wR="1674521" hR="1674521" stAng="6043780" swAng="1078840"/>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2173DA-491B-4104-9C0E-40F69B95956A}">
      <dsp:nvSpPr>
        <dsp:cNvPr id="0" name=""/>
        <dsp:cNvSpPr/>
      </dsp:nvSpPr>
      <dsp:spPr>
        <a:xfrm>
          <a:off x="0" y="735853"/>
          <a:ext cx="2580741" cy="15196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TN" sz="2400" b="1" kern="1200" dirty="0"/>
            <a:t>المنظمات</a:t>
          </a:r>
        </a:p>
        <a:p>
          <a:pPr marL="0" lvl="0" indent="0" algn="ctr" defTabSz="1066800">
            <a:lnSpc>
              <a:spcPct val="90000"/>
            </a:lnSpc>
            <a:spcBef>
              <a:spcPct val="0"/>
            </a:spcBef>
            <a:spcAft>
              <a:spcPct val="35000"/>
            </a:spcAft>
            <a:buNone/>
          </a:pPr>
          <a:r>
            <a:rPr lang="ar-TN" sz="2400" b="1" kern="1200" dirty="0" err="1"/>
            <a:t>غیر</a:t>
          </a:r>
          <a:endParaRPr lang="ar-TN" sz="2400" b="1" kern="1200" dirty="0"/>
        </a:p>
        <a:p>
          <a:pPr marL="0" lvl="0" indent="0" algn="ctr" defTabSz="1066800">
            <a:lnSpc>
              <a:spcPct val="90000"/>
            </a:lnSpc>
            <a:spcBef>
              <a:spcPct val="0"/>
            </a:spcBef>
            <a:spcAft>
              <a:spcPct val="35000"/>
            </a:spcAft>
            <a:buNone/>
          </a:pPr>
          <a:r>
            <a:rPr lang="ar-TN" sz="2400" b="1" kern="1200" dirty="0" err="1"/>
            <a:t>الحكومیة</a:t>
          </a:r>
          <a:endParaRPr lang="fr-FR" sz="2400" b="1" kern="1200" dirty="0"/>
        </a:p>
      </dsp:txBody>
      <dsp:txXfrm>
        <a:off x="74183" y="810036"/>
        <a:ext cx="2432375" cy="1371289"/>
      </dsp:txXfrm>
    </dsp:sp>
    <dsp:sp modelId="{2C52FB61-F9F0-4DE7-9E90-CF8D545750B0}">
      <dsp:nvSpPr>
        <dsp:cNvPr id="0" name=""/>
        <dsp:cNvSpPr/>
      </dsp:nvSpPr>
      <dsp:spPr>
        <a:xfrm>
          <a:off x="848065" y="523810"/>
          <a:ext cx="3349042" cy="3349042"/>
        </a:xfrm>
        <a:custGeom>
          <a:avLst/>
          <a:gdLst/>
          <a:ahLst/>
          <a:cxnLst/>
          <a:rect l="0" t="0" r="0" b="0"/>
          <a:pathLst>
            <a:path>
              <a:moveTo>
                <a:pt x="865334" y="208493"/>
              </a:moveTo>
              <a:arcTo wR="1674521" hR="1674521" stAng="14466188" swAng="148440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A2C04-E846-47A6-829D-553F9FDCBF6B}">
      <dsp:nvSpPr>
        <dsp:cNvPr id="0" name=""/>
        <dsp:cNvSpPr/>
      </dsp:nvSpPr>
      <dsp:spPr>
        <a:xfrm rot="16200000">
          <a:off x="-440782" y="441526"/>
          <a:ext cx="2817818" cy="1934765"/>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09424" bIns="0" numCol="1" spcCol="1270" anchor="ctr" anchorCtr="0">
          <a:noAutofit/>
        </a:bodyPr>
        <a:lstStyle/>
        <a:p>
          <a:pPr marL="0" lvl="0" indent="0" algn="ctr" defTabSz="1466850">
            <a:lnSpc>
              <a:spcPct val="90000"/>
            </a:lnSpc>
            <a:spcBef>
              <a:spcPct val="0"/>
            </a:spcBef>
            <a:spcAft>
              <a:spcPct val="35000"/>
            </a:spcAft>
            <a:buNone/>
          </a:pPr>
          <a:r>
            <a:rPr lang="ar-TN" sz="3300" kern="1200" dirty="0"/>
            <a:t>التقييم</a:t>
          </a:r>
          <a:endParaRPr lang="fr-FR" sz="3300" kern="1200" dirty="0"/>
        </a:p>
      </dsp:txBody>
      <dsp:txXfrm rot="5400000">
        <a:off x="745" y="563563"/>
        <a:ext cx="1934765" cy="1690690"/>
      </dsp:txXfrm>
    </dsp:sp>
    <dsp:sp modelId="{CA513AB6-D930-4CE4-9F7D-E4E703BAD292}">
      <dsp:nvSpPr>
        <dsp:cNvPr id="0" name=""/>
        <dsp:cNvSpPr/>
      </dsp:nvSpPr>
      <dsp:spPr>
        <a:xfrm rot="16200000">
          <a:off x="1639090" y="441526"/>
          <a:ext cx="2817818" cy="1934765"/>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09424" bIns="0" numCol="1" spcCol="1270" anchor="t" anchorCtr="0">
          <a:noAutofit/>
        </a:bodyPr>
        <a:lstStyle/>
        <a:p>
          <a:pPr marL="0" lvl="0" indent="0" algn="r" defTabSz="1466850" rtl="1">
            <a:lnSpc>
              <a:spcPct val="90000"/>
            </a:lnSpc>
            <a:spcBef>
              <a:spcPct val="0"/>
            </a:spcBef>
            <a:spcAft>
              <a:spcPct val="35000"/>
            </a:spcAft>
            <a:buNone/>
          </a:pPr>
          <a:r>
            <a:rPr lang="ar-TN" sz="3300" kern="1200" dirty="0"/>
            <a:t>التنفيذ</a:t>
          </a:r>
          <a:endParaRPr lang="fr-FR" sz="3300" kern="1200" dirty="0"/>
        </a:p>
        <a:p>
          <a:pPr marL="228600" lvl="1" indent="-228600" algn="r" defTabSz="1155700" rtl="1">
            <a:lnSpc>
              <a:spcPct val="90000"/>
            </a:lnSpc>
            <a:spcBef>
              <a:spcPct val="0"/>
            </a:spcBef>
            <a:spcAft>
              <a:spcPct val="15000"/>
            </a:spcAft>
            <a:buChar char="•"/>
          </a:pPr>
          <a:r>
            <a:rPr lang="ar-TN" sz="2600" kern="1200" dirty="0"/>
            <a:t>الإنجاز</a:t>
          </a:r>
          <a:endParaRPr lang="fr-FR" sz="2600" kern="1200" dirty="0"/>
        </a:p>
      </dsp:txBody>
      <dsp:txXfrm rot="5400000">
        <a:off x="2080617" y="563563"/>
        <a:ext cx="1934765" cy="1690690"/>
      </dsp:txXfrm>
    </dsp:sp>
    <dsp:sp modelId="{EB4C2FEC-2A90-416F-A34A-B9670E07EA95}">
      <dsp:nvSpPr>
        <dsp:cNvPr id="0" name=""/>
        <dsp:cNvSpPr/>
      </dsp:nvSpPr>
      <dsp:spPr>
        <a:xfrm rot="16200000">
          <a:off x="3718964" y="441526"/>
          <a:ext cx="2817818" cy="1934765"/>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09424" bIns="0" numCol="1" spcCol="1270" anchor="t" anchorCtr="0">
          <a:noAutofit/>
        </a:bodyPr>
        <a:lstStyle/>
        <a:p>
          <a:pPr marL="0" lvl="0" indent="0" algn="r" defTabSz="1466850" rtl="1">
            <a:lnSpc>
              <a:spcPct val="90000"/>
            </a:lnSpc>
            <a:spcBef>
              <a:spcPct val="0"/>
            </a:spcBef>
            <a:spcAft>
              <a:spcPct val="35000"/>
            </a:spcAft>
            <a:buNone/>
          </a:pPr>
          <a:r>
            <a:rPr lang="ar-TN" sz="3300" kern="1200" dirty="0"/>
            <a:t>تحديد الحاجيات</a:t>
          </a:r>
          <a:endParaRPr lang="fr-FR" sz="3300" kern="1200" dirty="0"/>
        </a:p>
        <a:p>
          <a:pPr marL="228600" lvl="1" indent="-228600" algn="r" defTabSz="1155700" rtl="1">
            <a:lnSpc>
              <a:spcPct val="90000"/>
            </a:lnSpc>
            <a:spcBef>
              <a:spcPct val="0"/>
            </a:spcBef>
            <a:spcAft>
              <a:spcPct val="15000"/>
            </a:spcAft>
            <a:buChar char="•"/>
          </a:pPr>
          <a:r>
            <a:rPr lang="ar-TN" sz="2600" kern="1200" dirty="0"/>
            <a:t>التخطيط</a:t>
          </a:r>
          <a:endParaRPr lang="fr-FR" sz="2600" kern="1200" dirty="0"/>
        </a:p>
      </dsp:txBody>
      <dsp:txXfrm rot="5400000">
        <a:off x="4160491" y="563563"/>
        <a:ext cx="1934765" cy="16906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a:xfrm>
            <a:off x="3623733" y="6117336"/>
            <a:ext cx="3609438" cy="365125"/>
          </a:xfrm>
        </p:spPr>
        <p:txBody>
          <a:bodyPr/>
          <a:lstStyle/>
          <a:p>
            <a:endParaRPr lang="fr-FR"/>
          </a:p>
        </p:txBody>
      </p:sp>
      <p:sp>
        <p:nvSpPr>
          <p:cNvPr id="6" name="Slide Number Placeholder 5"/>
          <p:cNvSpPr>
            <a:spLocks noGrp="1"/>
          </p:cNvSpPr>
          <p:nvPr>
            <p:ph type="sldNum" sz="quarter" idx="12"/>
          </p:nvPr>
        </p:nvSpPr>
        <p:spPr>
          <a:xfrm>
            <a:off x="8275320" y="6117336"/>
            <a:ext cx="411480" cy="365125"/>
          </a:xfrm>
        </p:spPr>
        <p:txBody>
          <a:bodyPr/>
          <a:lstStyle/>
          <a:p>
            <a:fld id="{5AEDD7E8-DBDC-42B2-AFC2-52E19AA1C3BF}" type="slidenum">
              <a:rPr lang="fr-FR" smtClean="0"/>
              <a:pPr/>
              <a:t>‹N°›</a:t>
            </a:fld>
            <a:endParaRPr lang="fr-F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06252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294602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2778785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106334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2541287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1576657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3162344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3829703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2729777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a:xfrm>
            <a:off x="1972647" y="6108173"/>
            <a:ext cx="5314517" cy="365125"/>
          </a:xfrm>
        </p:spPr>
        <p:txBody>
          <a:bodyPr/>
          <a:lstStyle/>
          <a:p>
            <a:endParaRPr lang="fr-FR"/>
          </a:p>
        </p:txBody>
      </p:sp>
      <p:sp>
        <p:nvSpPr>
          <p:cNvPr id="6" name="Slide Number Placeholder 5"/>
          <p:cNvSpPr>
            <a:spLocks noGrp="1"/>
          </p:cNvSpPr>
          <p:nvPr>
            <p:ph type="sldNum" sz="quarter" idx="12"/>
          </p:nvPr>
        </p:nvSpPr>
        <p:spPr>
          <a:xfrm>
            <a:off x="8258967" y="6108173"/>
            <a:ext cx="427833" cy="365125"/>
          </a:xfrm>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64674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8273317" y="6116070"/>
            <a:ext cx="413483" cy="365125"/>
          </a:xfrm>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225740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397378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3111107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4259537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1748815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306510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BF3B2-897A-462D-84DF-38FE4AFC9812}" type="datetimeFigureOut">
              <a:rPr lang="fr-FR" smtClean="0"/>
              <a:pPr/>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EDD7E8-DBDC-42B2-AFC2-52E19AA1C3BF}" type="slidenum">
              <a:rPr lang="fr-FR" smtClean="0"/>
              <a:pPr/>
              <a:t>‹N°›</a:t>
            </a:fld>
            <a:endParaRPr lang="fr-FR"/>
          </a:p>
        </p:txBody>
      </p:sp>
    </p:spTree>
    <p:extLst>
      <p:ext uri="{BB962C8B-B14F-4D97-AF65-F5344CB8AC3E}">
        <p14:creationId xmlns:p14="http://schemas.microsoft.com/office/powerpoint/2010/main" val="131931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2BF3B2-897A-462D-84DF-38FE4AFC9812}" type="datetimeFigureOut">
              <a:rPr lang="fr-FR" smtClean="0"/>
              <a:pPr/>
              <a:t>12/12/2023</a:t>
            </a:fld>
            <a:endParaRPr lang="fr-F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EDD7E8-DBDC-42B2-AFC2-52E19AA1C3BF}" type="slidenum">
              <a:rPr lang="fr-FR" smtClean="0"/>
              <a:pPr/>
              <a:t>‹N°›</a:t>
            </a:fld>
            <a:endParaRPr lang="fr-FR"/>
          </a:p>
        </p:txBody>
      </p:sp>
    </p:spTree>
    <p:extLst>
      <p:ext uri="{BB962C8B-B14F-4D97-AF65-F5344CB8AC3E}">
        <p14:creationId xmlns:p14="http://schemas.microsoft.com/office/powerpoint/2010/main" val="6314108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3067049" y="4562856"/>
            <a:ext cx="5560217" cy="898149"/>
          </a:xfrm>
        </p:spPr>
        <p:txBody>
          <a:bodyPr>
            <a:normAutofit/>
          </a:bodyPr>
          <a:lstStyle/>
          <a:p>
            <a:pPr algn="ctr">
              <a:lnSpc>
                <a:spcPct val="90000"/>
              </a:lnSpc>
            </a:pPr>
            <a:r>
              <a:rPr lang="ar-TN" sz="2900" b="1" i="1" u="sng" dirty="0">
                <a:solidFill>
                  <a:srgbClr val="C00000"/>
                </a:solidFill>
              </a:rPr>
              <a:t>آليات الديمقراطية التشاركية والحوكمة المحلية</a:t>
            </a:r>
            <a:endParaRPr lang="fr-FR" sz="2900" b="1" i="1" u="sng" dirty="0">
              <a:solidFill>
                <a:srgbClr val="C00000"/>
              </a:solidFill>
            </a:endParaRPr>
          </a:p>
        </p:txBody>
      </p:sp>
      <p:sp>
        <p:nvSpPr>
          <p:cNvPr id="3" name="Sous-titre 2"/>
          <p:cNvSpPr>
            <a:spLocks noGrp="1"/>
          </p:cNvSpPr>
          <p:nvPr>
            <p:ph type="subTitle" idx="1"/>
          </p:nvPr>
        </p:nvSpPr>
        <p:spPr>
          <a:xfrm>
            <a:off x="3386532" y="5461005"/>
            <a:ext cx="5240734" cy="423328"/>
          </a:xfrm>
        </p:spPr>
        <p:txBody>
          <a:bodyPr>
            <a:normAutofit/>
          </a:bodyPr>
          <a:lstStyle/>
          <a:p>
            <a:endParaRPr lang="fr-FR" sz="1600" b="1"/>
          </a:p>
          <a:p>
            <a:endParaRPr lang="fr-FR" sz="1600"/>
          </a:p>
        </p:txBody>
      </p:sp>
      <p:sp>
        <p:nvSpPr>
          <p:cNvPr id="21" name="Rounded Rectangle 6">
            <a:extLst>
              <a:ext uri="{FF2B5EF4-FFF2-40B4-BE49-F238E27FC236}">
                <a16:creationId xmlns:a16="http://schemas.microsoft.com/office/drawing/2014/main" id="{56E390B6-47E3-4ADD-9C03-196F64347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609600"/>
            <a:ext cx="587502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descr="HOUTA.jpg"/>
          <p:cNvPicPr>
            <a:picLocks noChangeAspect="1"/>
          </p:cNvPicPr>
          <p:nvPr/>
        </p:nvPicPr>
        <p:blipFill rotWithShape="1">
          <a:blip r:embed="rId3"/>
          <a:srcRect t="5060" r="2" b="12588"/>
          <a:stretch/>
        </p:blipFill>
        <p:spPr>
          <a:xfrm>
            <a:off x="3033848" y="975360"/>
            <a:ext cx="5381897" cy="29474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183880" cy="1051560"/>
          </a:xfrm>
        </p:spPr>
        <p:txBody>
          <a:bodyPr/>
          <a:lstStyle/>
          <a:p>
            <a:pPr algn="ctr"/>
            <a:r>
              <a:rPr lang="ar-TN" dirty="0">
                <a:solidFill>
                  <a:srgbClr val="C00000"/>
                </a:solidFill>
              </a:rPr>
              <a:t>أطراف </a:t>
            </a:r>
            <a:r>
              <a:rPr lang="ar-TN" dirty="0" err="1">
                <a:solidFill>
                  <a:srgbClr val="C00000"/>
                </a:solidFill>
              </a:rPr>
              <a:t>الحوكمة</a:t>
            </a:r>
            <a:r>
              <a:rPr lang="ar-TN" dirty="0">
                <a:solidFill>
                  <a:srgbClr val="C00000"/>
                </a:solidFill>
              </a:rPr>
              <a:t> المفتوحة</a:t>
            </a:r>
            <a:endParaRPr lang="fr-FR" dirty="0">
              <a:solidFill>
                <a:srgbClr val="C00000"/>
              </a:solidFill>
            </a:endParaRPr>
          </a:p>
        </p:txBody>
      </p:sp>
      <p:sp>
        <p:nvSpPr>
          <p:cNvPr id="3" name="Espace réservé du contenu 2"/>
          <p:cNvSpPr>
            <a:spLocks noGrp="1"/>
          </p:cNvSpPr>
          <p:nvPr>
            <p:ph idx="1"/>
          </p:nvPr>
        </p:nvSpPr>
        <p:spPr>
          <a:xfrm>
            <a:off x="395536" y="1473296"/>
            <a:ext cx="8183880" cy="4187952"/>
          </a:xfrm>
        </p:spPr>
        <p:txBody>
          <a:bodyPr>
            <a:normAutofit/>
          </a:bodyPr>
          <a:lstStyle/>
          <a:p>
            <a:pPr algn="r" rtl="1"/>
            <a:r>
              <a:rPr lang="ar-TN" dirty="0"/>
              <a:t>كيف تصنع </a:t>
            </a:r>
            <a:r>
              <a:rPr lang="ar-TN" dirty="0" err="1"/>
              <a:t>الحوكمة</a:t>
            </a:r>
            <a:r>
              <a:rPr lang="ar-TN" dirty="0"/>
              <a:t>؟ كيف تكون </a:t>
            </a:r>
            <a:r>
              <a:rPr lang="ar-TN" dirty="0" err="1"/>
              <a:t>الحوكمة</a:t>
            </a:r>
            <a:r>
              <a:rPr lang="ar-TN" dirty="0"/>
              <a:t> مفتوحة ودائمة</a:t>
            </a:r>
            <a:endParaRPr lang="fr-FR" dirty="0"/>
          </a:p>
          <a:p>
            <a:pPr algn="r" rtl="1"/>
            <a:r>
              <a:rPr lang="ar-TN" dirty="0"/>
              <a:t>إحداث لجنة الديمقراطية التشاركية </a:t>
            </a:r>
            <a:r>
              <a:rPr lang="ar-TN" dirty="0" err="1"/>
              <a:t>والحوكمة</a:t>
            </a:r>
            <a:r>
              <a:rPr lang="ar-TN" dirty="0"/>
              <a:t> المفتوحة</a:t>
            </a:r>
            <a:endParaRPr lang="fr-FR" dirty="0"/>
          </a:p>
          <a:p>
            <a:pPr algn="r" rtl="1"/>
            <a:r>
              <a:rPr lang="ar-TN" dirty="0"/>
              <a:t>تعتمد اللجان آليات الديمقراطية </a:t>
            </a:r>
            <a:r>
              <a:rPr lang="ar-TN" dirty="0" err="1"/>
              <a:t>التشاركي</a:t>
            </a:r>
            <a:r>
              <a:rPr lang="ar-DZ" dirty="0"/>
              <a:t>ة</a:t>
            </a:r>
            <a:endParaRPr lang="fr-FR" dirty="0"/>
          </a:p>
          <a:p>
            <a:pPr algn="r" rtl="1"/>
            <a:r>
              <a:rPr lang="ar-TN" dirty="0"/>
              <a:t>تتولى الوزارة المكلفة للجماعات المحلية، بعد استشارة المجلس </a:t>
            </a:r>
            <a:r>
              <a:rPr lang="ar-TN" dirty="0" err="1"/>
              <a:t>الآعلى</a:t>
            </a:r>
            <a:r>
              <a:rPr lang="ar-TN" dirty="0"/>
              <a:t> للجماعات</a:t>
            </a:r>
            <a:r>
              <a:rPr lang="fr-FR" dirty="0"/>
              <a:t> </a:t>
            </a:r>
            <a:r>
              <a:rPr lang="ar-TN" dirty="0"/>
              <a:t>المحلية، بتحديد إطار وصيغ المنهجية التشاركية من خلال دليل لمشاركة</a:t>
            </a:r>
            <a:r>
              <a:rPr lang="fr-FR" dirty="0"/>
              <a:t> </a:t>
            </a:r>
            <a:r>
              <a:rPr lang="ar-TN" dirty="0"/>
              <a:t>المواطنين في برامج التنمية والتهيئة المحلي</a:t>
            </a:r>
            <a:r>
              <a:rPr lang="fr-FR" dirty="0"/>
              <a:t>29</a:t>
            </a:r>
            <a:endParaRPr lang="ar-TN" dirty="0"/>
          </a:p>
          <a:p>
            <a:pPr algn="r" rtl="1"/>
            <a:endParaRPr lang="fr-FR" dirty="0"/>
          </a:p>
          <a:p>
            <a:pPr algn="r" rtl="1"/>
            <a:endParaRPr lang="fr-FR" dirty="0"/>
          </a:p>
          <a:p>
            <a:pPr algn="r" rtl="1"/>
            <a:endParaRPr lang="fr-FR" dirty="0"/>
          </a:p>
        </p:txBody>
      </p:sp>
    </p:spTree>
    <p:extLst>
      <p:ext uri="{BB962C8B-B14F-4D97-AF65-F5344CB8AC3E}">
        <p14:creationId xmlns:p14="http://schemas.microsoft.com/office/powerpoint/2010/main" val="1781728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183880" cy="1051560"/>
          </a:xfrm>
        </p:spPr>
        <p:txBody>
          <a:bodyPr/>
          <a:lstStyle/>
          <a:p>
            <a:pPr algn="ctr" rtl="1"/>
            <a:r>
              <a:rPr lang="ar-TN" dirty="0">
                <a:solidFill>
                  <a:srgbClr val="C00000"/>
                </a:solidFill>
              </a:rPr>
              <a:t>الجماعات المحلية</a:t>
            </a:r>
            <a:endParaRPr lang="fr-FR" dirty="0">
              <a:solidFill>
                <a:srgbClr val="C00000"/>
              </a:solidFill>
            </a:endParaRPr>
          </a:p>
        </p:txBody>
      </p:sp>
      <p:sp>
        <p:nvSpPr>
          <p:cNvPr id="3" name="Espace réservé du contenu 2"/>
          <p:cNvSpPr>
            <a:spLocks noGrp="1"/>
          </p:cNvSpPr>
          <p:nvPr>
            <p:ph idx="1"/>
          </p:nvPr>
        </p:nvSpPr>
        <p:spPr>
          <a:xfrm>
            <a:off x="899592" y="1844824"/>
            <a:ext cx="8183880" cy="4187952"/>
          </a:xfrm>
        </p:spPr>
        <p:txBody>
          <a:bodyPr>
            <a:normAutofit/>
          </a:bodyPr>
          <a:lstStyle/>
          <a:p>
            <a:pPr algn="just" rtl="1"/>
            <a:r>
              <a:rPr lang="ar-TN" dirty="0"/>
              <a:t>القانون حدّد بالنسبة للجماعات المحلية بعض من آليات التشاركية وترك لها المجال لتحديد آليات أخرى عبر مجالسها المنتخبة.</a:t>
            </a:r>
            <a:endParaRPr lang="fr-FR" dirty="0"/>
          </a:p>
          <a:p>
            <a:pPr algn="just" rtl="1"/>
            <a:r>
              <a:rPr lang="ar-TN" dirty="0"/>
              <a:t>مقاربة </a:t>
            </a:r>
            <a:r>
              <a:rPr lang="ar-TN" dirty="0" err="1"/>
              <a:t>الحوكمة</a:t>
            </a:r>
            <a:r>
              <a:rPr lang="ar-TN" dirty="0"/>
              <a:t> المفتوحة حسب الفصل 139 من الدستور </a:t>
            </a:r>
            <a:r>
              <a:rPr lang="ar-TN" dirty="0" err="1"/>
              <a:t>و</a:t>
            </a:r>
            <a:r>
              <a:rPr lang="ar-TN" dirty="0"/>
              <a:t> القانون هي مقاربة القمة – القاعدة.</a:t>
            </a:r>
          </a:p>
          <a:p>
            <a:pPr algn="just" rtl="1"/>
            <a:r>
              <a:rPr lang="ar-TN" dirty="0"/>
              <a:t>دينامكية تنطلق من الجماعة العمومية نحو المواطنين على عكس دينامكية صاعدة أي من القاعدة نحو القمة.</a:t>
            </a:r>
            <a:endParaRPr lang="fr-FR" dirty="0"/>
          </a:p>
          <a:p>
            <a:pPr algn="just" rtl="1">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0120" y="0"/>
            <a:ext cx="8183880" cy="1051560"/>
          </a:xfrm>
        </p:spPr>
        <p:txBody>
          <a:bodyPr>
            <a:normAutofit/>
          </a:bodyPr>
          <a:lstStyle/>
          <a:p>
            <a:pPr algn="ctr" rtl="1"/>
            <a:r>
              <a:rPr lang="ar-TN" dirty="0">
                <a:solidFill>
                  <a:srgbClr val="C00000"/>
                </a:solidFill>
              </a:rPr>
              <a:t>من يعتمد الآليات </a:t>
            </a:r>
            <a:r>
              <a:rPr lang="ar-TN" dirty="0" err="1">
                <a:solidFill>
                  <a:srgbClr val="C00000"/>
                </a:solidFill>
              </a:rPr>
              <a:t>التشاركية</a:t>
            </a:r>
            <a:r>
              <a:rPr lang="ar-TN" dirty="0">
                <a:solidFill>
                  <a:srgbClr val="C00000"/>
                </a:solidFill>
              </a:rPr>
              <a:t> ؟</a:t>
            </a:r>
            <a:endParaRPr lang="fr-FR" dirty="0">
              <a:solidFill>
                <a:srgbClr val="C00000"/>
              </a:solidFill>
            </a:endParaRPr>
          </a:p>
        </p:txBody>
      </p:sp>
      <p:sp>
        <p:nvSpPr>
          <p:cNvPr id="3" name="Espace réservé du contenu 2"/>
          <p:cNvSpPr>
            <a:spLocks noGrp="1"/>
          </p:cNvSpPr>
          <p:nvPr>
            <p:ph idx="1"/>
          </p:nvPr>
        </p:nvSpPr>
        <p:spPr>
          <a:xfrm>
            <a:off x="500034" y="928670"/>
            <a:ext cx="8183880" cy="4187952"/>
          </a:xfrm>
        </p:spPr>
        <p:txBody>
          <a:bodyPr>
            <a:normAutofit/>
          </a:bodyPr>
          <a:lstStyle/>
          <a:p>
            <a:pPr algn="r" rtl="1"/>
            <a:endParaRPr lang="ar-TN" dirty="0"/>
          </a:p>
          <a:p>
            <a:pPr algn="r" rtl="1"/>
            <a:r>
              <a:rPr lang="ar-TN" dirty="0"/>
              <a:t>مختلف هياكل البلدية ( المجلس البلدي ، اللجان</a:t>
            </a:r>
            <a:r>
              <a:rPr lang="fr-FR" dirty="0"/>
              <a:t>, arrondissements)</a:t>
            </a:r>
            <a:r>
              <a:rPr lang="ar-TN" dirty="0"/>
              <a:t> ) تعتمد آليات الديمقراطية التشاركية</a:t>
            </a:r>
          </a:p>
          <a:p>
            <a:pPr algn="r" rtl="1"/>
            <a:endParaRPr lang="ar-TN" dirty="0"/>
          </a:p>
          <a:p>
            <a:pPr algn="r" rtl="1"/>
            <a:r>
              <a:rPr lang="ar-TN" dirty="0"/>
              <a:t>إحداث لجنة الديمقراطية </a:t>
            </a:r>
            <a:r>
              <a:rPr lang="ar-TN" dirty="0" err="1"/>
              <a:t>التشاركية</a:t>
            </a:r>
            <a:r>
              <a:rPr lang="ar-TN" dirty="0"/>
              <a:t> </a:t>
            </a:r>
            <a:r>
              <a:rPr lang="ar-TN" dirty="0" err="1"/>
              <a:t>والحوكمة</a:t>
            </a:r>
            <a:r>
              <a:rPr lang="ar-TN" dirty="0"/>
              <a:t> المفتوحة</a:t>
            </a:r>
          </a:p>
          <a:p>
            <a:pPr algn="r" rtl="1"/>
            <a:endParaRPr lang="fr-FR" dirty="0"/>
          </a:p>
          <a:p>
            <a:pPr algn="r" rtl="1">
              <a:buNone/>
            </a:pPr>
            <a:endParaRPr lang="fr-FR" dirty="0"/>
          </a:p>
          <a:p>
            <a:pPr algn="r" rtl="1"/>
            <a:endParaRPr lang="fr-F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9154" y="3929066"/>
            <a:ext cx="7065168" cy="2000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5878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812684"/>
            <a:ext cx="7040872" cy="571504"/>
          </a:xfrm>
        </p:spPr>
        <p:txBody>
          <a:bodyPr>
            <a:normAutofit fontScale="90000"/>
          </a:bodyPr>
          <a:lstStyle/>
          <a:p>
            <a:pPr algn="ctr"/>
            <a:r>
              <a:rPr lang="ar-TN" dirty="0">
                <a:solidFill>
                  <a:srgbClr val="C00000"/>
                </a:solidFill>
              </a:rPr>
              <a:t>ما هي الأطراف التي تشرّكها الجماعة المحلية؟</a:t>
            </a:r>
            <a:br>
              <a:rPr lang="ar-TN" dirty="0">
                <a:solidFill>
                  <a:srgbClr val="C00000"/>
                </a:solidFill>
              </a:rPr>
            </a:br>
            <a:endParaRPr lang="fr-FR" dirty="0">
              <a:solidFill>
                <a:srgbClr val="C00000"/>
              </a:solidFill>
            </a:endParaRPr>
          </a:p>
        </p:txBody>
      </p:sp>
      <p:sp>
        <p:nvSpPr>
          <p:cNvPr id="3" name="Espace réservé du contenu 2"/>
          <p:cNvSpPr>
            <a:spLocks noGrp="1"/>
          </p:cNvSpPr>
          <p:nvPr>
            <p:ph idx="1"/>
          </p:nvPr>
        </p:nvSpPr>
        <p:spPr>
          <a:xfrm>
            <a:off x="827584" y="1700808"/>
            <a:ext cx="8183880" cy="4187952"/>
          </a:xfrm>
        </p:spPr>
        <p:txBody>
          <a:bodyPr>
            <a:normAutofit/>
          </a:bodyPr>
          <a:lstStyle/>
          <a:p>
            <a:pPr algn="just" rtl="1"/>
            <a:r>
              <a:rPr lang="ar-TN" dirty="0"/>
              <a:t>مفهوم المواطنة المحلية يقتضي الرابط القانوني الذي يجمع كل فرد بالجماعة المحلية ويجعله قادرا على ممارسة حقوقه المدنية والسياسية وأن يشارك في حياة المدينة (الحق في المدينة)</a:t>
            </a:r>
          </a:p>
          <a:p>
            <a:pPr algn="just" rtl="1"/>
            <a:r>
              <a:rPr lang="ar-TN" dirty="0"/>
              <a:t>الفصل 139 يكرّس مصطلح المواطن كفاعل في مفهوم </a:t>
            </a:r>
            <a:r>
              <a:rPr lang="ar-TN" dirty="0" err="1"/>
              <a:t>الحوكمة</a:t>
            </a:r>
            <a:r>
              <a:rPr lang="ar-TN" dirty="0"/>
              <a:t>.</a:t>
            </a:r>
          </a:p>
          <a:p>
            <a:pPr algn="just" rtl="1"/>
            <a:r>
              <a:rPr lang="ar-TN" dirty="0"/>
              <a:t>المجلة </a:t>
            </a:r>
            <a:r>
              <a:rPr lang="ar-DZ" dirty="0"/>
              <a:t>ت</a:t>
            </a:r>
            <a:r>
              <a:rPr lang="ar-TN" dirty="0"/>
              <a:t>كرّس مصطلح المواطنين بطرق مختلفة: المواطن، كل شخص طبيعي، المتساكنين، العموم</a:t>
            </a:r>
            <a:r>
              <a:rPr lang="ar-DZ" dirty="0"/>
              <a:t>(نساء,شباب...)</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357166"/>
            <a:ext cx="8183880" cy="1051560"/>
          </a:xfrm>
        </p:spPr>
        <p:txBody>
          <a:bodyPr>
            <a:normAutofit fontScale="90000"/>
          </a:bodyPr>
          <a:lstStyle/>
          <a:p>
            <a:pPr algn="ctr"/>
            <a:r>
              <a:rPr lang="ar-TN" dirty="0" err="1">
                <a:solidFill>
                  <a:srgbClr val="C00000"/>
                </a:solidFill>
              </a:rPr>
              <a:t>مأسسة</a:t>
            </a:r>
            <a:r>
              <a:rPr lang="ar-TN" dirty="0">
                <a:solidFill>
                  <a:srgbClr val="C00000"/>
                </a:solidFill>
              </a:rPr>
              <a:t> </a:t>
            </a:r>
            <a:r>
              <a:rPr lang="ar-TN" dirty="0" err="1">
                <a:solidFill>
                  <a:srgbClr val="C00000"/>
                </a:solidFill>
              </a:rPr>
              <a:t>الحوكمة</a:t>
            </a:r>
            <a:r>
              <a:rPr lang="ar-TN" dirty="0">
                <a:solidFill>
                  <a:srgbClr val="C00000"/>
                </a:solidFill>
              </a:rPr>
              <a:t> المحلية: المجتمع المدني والإعلام</a:t>
            </a:r>
            <a:endParaRPr lang="fr-FR" dirty="0">
              <a:solidFill>
                <a:srgbClr val="C00000"/>
              </a:solidFill>
            </a:endParaRPr>
          </a:p>
        </p:txBody>
      </p:sp>
      <p:sp>
        <p:nvSpPr>
          <p:cNvPr id="3" name="Espace réservé du contenu 2"/>
          <p:cNvSpPr>
            <a:spLocks noGrp="1"/>
          </p:cNvSpPr>
          <p:nvPr>
            <p:ph idx="1"/>
          </p:nvPr>
        </p:nvSpPr>
        <p:spPr>
          <a:xfrm>
            <a:off x="827584" y="1844824"/>
            <a:ext cx="8183880" cy="4187952"/>
          </a:xfrm>
        </p:spPr>
        <p:txBody>
          <a:bodyPr>
            <a:normAutofit lnSpcReduction="10000"/>
          </a:bodyPr>
          <a:lstStyle/>
          <a:p>
            <a:pPr algn="just" rtl="1"/>
            <a:r>
              <a:rPr lang="ar-TN" dirty="0"/>
              <a:t>المجتمع المدني: تطوّر النظام القانوني الخاص بالمجتمع المدني منذ الثورة إذ كان يتميّز بغياب إطار ينظّم شروط وإجراءات مشاركته في الحياة العامة والمحلية بالخصوص. علاقة غير رسمية مع البلدية تتميّز بالريبة وعدم الثقة.</a:t>
            </a:r>
          </a:p>
          <a:p>
            <a:pPr algn="just" rtl="1"/>
            <a:r>
              <a:rPr lang="ar-TN" dirty="0"/>
              <a:t>تنظيم العلاقة :</a:t>
            </a:r>
            <a:endParaRPr lang="ar-DZ" dirty="0"/>
          </a:p>
          <a:p>
            <a:pPr algn="just" rtl="1">
              <a:buNone/>
            </a:pPr>
            <a:r>
              <a:rPr lang="ar-DZ" dirty="0"/>
              <a:t>      </a:t>
            </a:r>
            <a:r>
              <a:rPr lang="ar-TN" dirty="0"/>
              <a:t> - قبل الدستور 2014 صدور مرسومي الجمعيات والنفاذ إلى المعلومة (علاقة مع مؤسسات الدولة).</a:t>
            </a:r>
          </a:p>
          <a:p>
            <a:pPr algn="just" rtl="1">
              <a:buNone/>
            </a:pPr>
            <a:r>
              <a:rPr lang="ar-TN" dirty="0"/>
              <a:t>   </a:t>
            </a:r>
            <a:r>
              <a:rPr lang="ar-DZ" dirty="0"/>
              <a:t>   </a:t>
            </a:r>
            <a:r>
              <a:rPr lang="ar-TN" dirty="0"/>
              <a:t> - دستور 2014 : دسترة المجتمع المدني كقوة مضادة على المستوى الوطني وفي الفصل 139 على المستوى المحلي.</a:t>
            </a:r>
            <a:r>
              <a:rPr lang="fr-FR" dirty="0"/>
              <a:t> Loi 2016</a:t>
            </a:r>
            <a:endParaRPr lang="ar-TN" dirty="0"/>
          </a:p>
          <a:p>
            <a:pPr algn="just"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338"/>
            <a:ext cx="8183880" cy="1408750"/>
          </a:xfrm>
        </p:spPr>
        <p:txBody>
          <a:bodyPr>
            <a:normAutofit/>
          </a:bodyPr>
          <a:lstStyle/>
          <a:p>
            <a:pPr algn="ctr" rtl="1"/>
            <a:r>
              <a:rPr lang="ar-TN" sz="2400" b="1" dirty="0" err="1">
                <a:solidFill>
                  <a:srgbClr val="C00000"/>
                </a:solidFill>
              </a:rPr>
              <a:t>ماهي</a:t>
            </a:r>
            <a:r>
              <a:rPr lang="ar-TN" sz="2400" b="1" dirty="0">
                <a:solidFill>
                  <a:srgbClr val="C00000"/>
                </a:solidFill>
              </a:rPr>
              <a:t> الأطراف الفاعلة في المجتمع المدني؟</a:t>
            </a:r>
            <a:endParaRPr lang="fr-FR" sz="2400" dirty="0">
              <a:solidFill>
                <a:srgbClr val="C00000"/>
              </a:solidFill>
            </a:endParaRPr>
          </a:p>
        </p:txBody>
      </p:sp>
      <p:graphicFrame>
        <p:nvGraphicFramePr>
          <p:cNvPr id="4" name="Diagramme 3"/>
          <p:cNvGraphicFramePr/>
          <p:nvPr>
            <p:extLst>
              <p:ext uri="{D42A27DB-BD31-4B8C-83A1-F6EECF244321}">
                <p14:modId xmlns:p14="http://schemas.microsoft.com/office/powerpoint/2010/main" val="342046659"/>
              </p:ext>
            </p:extLst>
          </p:nvPr>
        </p:nvGraphicFramePr>
        <p:xfrm>
          <a:off x="1763688" y="122302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9022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183880" cy="1051560"/>
          </a:xfrm>
        </p:spPr>
        <p:txBody>
          <a:bodyPr/>
          <a:lstStyle/>
          <a:p>
            <a:pPr algn="ctr"/>
            <a:r>
              <a:rPr lang="ar-TN" dirty="0">
                <a:solidFill>
                  <a:srgbClr val="C00000"/>
                </a:solidFill>
              </a:rPr>
              <a:t>مكونات المجتمع المدني؟</a:t>
            </a:r>
            <a:endParaRPr lang="fr-FR" dirty="0">
              <a:solidFill>
                <a:srgbClr val="C00000"/>
              </a:solidFill>
            </a:endParaRPr>
          </a:p>
        </p:txBody>
      </p:sp>
      <p:sp>
        <p:nvSpPr>
          <p:cNvPr id="3" name="Espace réservé du contenu 2"/>
          <p:cNvSpPr>
            <a:spLocks noGrp="1"/>
          </p:cNvSpPr>
          <p:nvPr>
            <p:ph idx="1"/>
          </p:nvPr>
        </p:nvSpPr>
        <p:spPr>
          <a:xfrm>
            <a:off x="827584" y="1916832"/>
            <a:ext cx="8183880" cy="4187952"/>
          </a:xfrm>
        </p:spPr>
        <p:txBody>
          <a:bodyPr>
            <a:normAutofit/>
          </a:bodyPr>
          <a:lstStyle/>
          <a:p>
            <a:pPr algn="just" rtl="1"/>
            <a:r>
              <a:rPr lang="ar-TN" dirty="0"/>
              <a:t>مفهوم المجتمع المدني </a:t>
            </a:r>
            <a:r>
              <a:rPr lang="ar-TN" dirty="0" err="1"/>
              <a:t>وعلاقت</a:t>
            </a:r>
            <a:r>
              <a:rPr lang="ar-DZ" dirty="0"/>
              <a:t>ه</a:t>
            </a:r>
            <a:r>
              <a:rPr lang="ar-TN" dirty="0"/>
              <a:t> بالمجتمع السياسي : الأحزاب</a:t>
            </a:r>
          </a:p>
          <a:p>
            <a:pPr algn="just" rtl="1"/>
            <a:r>
              <a:rPr lang="ar-TN" dirty="0"/>
              <a:t>يتكوّن المجتمع المدني: الجمعيات، المنظمات غير الحكومية، الجمعيات الطلابية، مؤسسات البحث العلمي، النقابات...</a:t>
            </a:r>
          </a:p>
          <a:p>
            <a:pPr algn="just" rtl="1"/>
            <a:r>
              <a:rPr lang="ar-TN" dirty="0"/>
              <a:t>هناك من يطرح علاقة المجتمع المدني بالأحزاب ودور الأحزاب كطرف في </a:t>
            </a:r>
            <a:r>
              <a:rPr lang="ar-TN" dirty="0" err="1"/>
              <a:t>الحوكمة</a:t>
            </a:r>
            <a:r>
              <a:rPr lang="ar-TN" dirty="0"/>
              <a:t>؟</a:t>
            </a:r>
          </a:p>
          <a:p>
            <a:pPr algn="just" rtl="1"/>
            <a:r>
              <a:rPr lang="ar-TN" dirty="0"/>
              <a:t>المجلة </a:t>
            </a:r>
            <a:r>
              <a:rPr lang="ar-DZ" dirty="0"/>
              <a:t>ت</a:t>
            </a:r>
            <a:r>
              <a:rPr lang="ar-TN" dirty="0"/>
              <a:t>كرّس ويفصل بين المواطنين ومكونات المجتمع المدني.</a:t>
            </a:r>
          </a:p>
          <a:p>
            <a:pPr algn="just" rtl="1"/>
            <a:r>
              <a:rPr lang="ar-TN" dirty="0" err="1"/>
              <a:t>هذ</a:t>
            </a:r>
            <a:r>
              <a:rPr lang="ar-DZ" dirty="0"/>
              <a:t>ه المجلة </a:t>
            </a:r>
            <a:r>
              <a:rPr lang="ar-TN" dirty="0"/>
              <a:t>يأخذ بعين </a:t>
            </a:r>
            <a:r>
              <a:rPr lang="ar-TN" dirty="0" err="1"/>
              <a:t>الإعتبار</a:t>
            </a:r>
            <a:r>
              <a:rPr lang="ar-TN" dirty="0"/>
              <a:t> </a:t>
            </a:r>
            <a:r>
              <a:rPr lang="ar-TN" dirty="0" err="1"/>
              <a:t>إختلاف</a:t>
            </a:r>
            <a:r>
              <a:rPr lang="ar-TN" dirty="0"/>
              <a:t> مشاغل كلاهما، أكثر تعددية وتمثيلية.</a:t>
            </a:r>
            <a:endParaRPr lang="fr-FR" dirty="0"/>
          </a:p>
          <a:p>
            <a:pPr algn="just" rtl="1"/>
            <a:endParaRPr lang="ar-TN" dirty="0"/>
          </a:p>
          <a:p>
            <a:pPr algn="just" rtl="1">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0120" y="642918"/>
            <a:ext cx="8183880" cy="1051560"/>
          </a:xfrm>
        </p:spPr>
        <p:txBody>
          <a:bodyPr>
            <a:normAutofit fontScale="90000"/>
          </a:bodyPr>
          <a:lstStyle/>
          <a:p>
            <a:pPr algn="ctr"/>
            <a:r>
              <a:rPr lang="ar-TN" b="1" dirty="0">
                <a:solidFill>
                  <a:srgbClr val="C00000"/>
                </a:solidFill>
              </a:rPr>
              <a:t>المشاركة اللاحقة لإتخاذ القرار</a:t>
            </a:r>
            <a:br>
              <a:rPr lang="fr-FR" dirty="0">
                <a:solidFill>
                  <a:schemeClr val="accent2">
                    <a:lumMod val="75000"/>
                  </a:schemeClr>
                </a:solidFill>
              </a:rPr>
            </a:br>
            <a:endParaRPr lang="fr-FR" dirty="0">
              <a:solidFill>
                <a:schemeClr val="accent2">
                  <a:lumMod val="75000"/>
                </a:schemeClr>
              </a:solidFill>
            </a:endParaRPr>
          </a:p>
        </p:txBody>
      </p:sp>
      <p:sp>
        <p:nvSpPr>
          <p:cNvPr id="3" name="Espace réservé du contenu 2"/>
          <p:cNvSpPr>
            <a:spLocks noGrp="1"/>
          </p:cNvSpPr>
          <p:nvPr>
            <p:ph idx="1"/>
          </p:nvPr>
        </p:nvSpPr>
        <p:spPr>
          <a:xfrm>
            <a:off x="755576" y="2564904"/>
            <a:ext cx="8183880" cy="3071834"/>
          </a:xfrm>
        </p:spPr>
        <p:txBody>
          <a:bodyPr>
            <a:normAutofit/>
          </a:bodyPr>
          <a:lstStyle/>
          <a:p>
            <a:pPr algn="r" rtl="1"/>
            <a:r>
              <a:rPr lang="ar-TN" dirty="0"/>
              <a:t>يعتبر تشريك المواطن المحلي عبر تقييمه للعمل البلدي آلية من آليات الديمقراطية التشاركية وممارسة لرقابة "</a:t>
            </a:r>
            <a:r>
              <a:rPr lang="ar-TN" i="1" dirty="0" err="1"/>
              <a:t>مواطنيه</a:t>
            </a:r>
            <a:r>
              <a:rPr lang="ar-TN" dirty="0" err="1"/>
              <a:t>".و</a:t>
            </a:r>
            <a:r>
              <a:rPr lang="ar-TN" dirty="0"/>
              <a:t> تهدف هذه المشاركة إلى </a:t>
            </a:r>
            <a:r>
              <a:rPr lang="ar-SA" dirty="0" err="1"/>
              <a:t>تحسین</a:t>
            </a:r>
            <a:r>
              <a:rPr lang="ar-SA" dirty="0"/>
              <a:t> </a:t>
            </a:r>
            <a:r>
              <a:rPr lang="ar-SA" dirty="0" err="1"/>
              <a:t>شفافیة</a:t>
            </a:r>
            <a:r>
              <a:rPr lang="ar-SA" dirty="0"/>
              <a:t> </a:t>
            </a:r>
            <a:r>
              <a:rPr lang="ar-SA" dirty="0" err="1"/>
              <a:t>ومسؤولیة</a:t>
            </a:r>
            <a:r>
              <a:rPr lang="ar-SA" dirty="0"/>
              <a:t> </a:t>
            </a:r>
            <a:r>
              <a:rPr lang="ar-SA" dirty="0" err="1"/>
              <a:t>البلدیات</a:t>
            </a:r>
            <a:r>
              <a:rPr lang="ar-SA" dirty="0"/>
              <a:t>، </a:t>
            </a:r>
            <a:r>
              <a:rPr lang="ar-SA" dirty="0" err="1"/>
              <a:t>تحسین</a:t>
            </a:r>
            <a:r>
              <a:rPr lang="ar-SA" dirty="0"/>
              <a:t> جودة الخدمات </a:t>
            </a:r>
            <a:r>
              <a:rPr lang="ar-SA" dirty="0" err="1"/>
              <a:t>البلدیة،إیصال</a:t>
            </a:r>
            <a:r>
              <a:rPr lang="ar-SA" dirty="0"/>
              <a:t> صوت </a:t>
            </a:r>
            <a:r>
              <a:rPr lang="ar-SA" dirty="0" err="1"/>
              <a:t>المواطنین</a:t>
            </a:r>
            <a:r>
              <a:rPr lang="ar-SA" dirty="0"/>
              <a:t> من خلال ردود الفعل المباشرة </a:t>
            </a:r>
            <a:r>
              <a:rPr lang="ar-SA" dirty="0" err="1"/>
              <a:t>تحسین</a:t>
            </a:r>
            <a:r>
              <a:rPr lang="ar-SA" dirty="0"/>
              <a:t> الحوار </a:t>
            </a:r>
            <a:r>
              <a:rPr lang="ar-SA" dirty="0" err="1"/>
              <a:t>بین</a:t>
            </a:r>
            <a:r>
              <a:rPr lang="ar-SA" dirty="0"/>
              <a:t> الجماعة </a:t>
            </a:r>
            <a:r>
              <a:rPr lang="ar-SA" dirty="0" err="1"/>
              <a:t>المحلیة</a:t>
            </a:r>
            <a:r>
              <a:rPr lang="ar-SA" dirty="0"/>
              <a:t> </a:t>
            </a:r>
            <a:r>
              <a:rPr lang="ar-SA" dirty="0" err="1"/>
              <a:t>والمواطنین</a:t>
            </a:r>
            <a:r>
              <a:rPr lang="ar-SA" dirty="0"/>
              <a:t> من، </a:t>
            </a:r>
            <a:r>
              <a:rPr lang="ar-SA" dirty="0" err="1"/>
              <a:t>تخفیف</a:t>
            </a:r>
            <a:r>
              <a:rPr lang="ar-SA" dirty="0"/>
              <a:t> حدة التوتر </a:t>
            </a:r>
            <a:r>
              <a:rPr lang="ar-SA" dirty="0" err="1"/>
              <a:t>والاستیاء</a:t>
            </a:r>
            <a:r>
              <a:rPr lang="ar-SA" dirty="0"/>
              <a:t> لدى </a:t>
            </a:r>
            <a:r>
              <a:rPr lang="ar-SA" dirty="0" err="1"/>
              <a:t>المواطنین</a:t>
            </a:r>
            <a:r>
              <a:rPr lang="ar-SA" dirty="0"/>
              <a:t> تجاه </a:t>
            </a:r>
            <a:r>
              <a:rPr lang="ar-SA" dirty="0" err="1"/>
              <a:t>البلدیة</a:t>
            </a:r>
            <a:r>
              <a:rPr lang="fr-CA" b="1" dirty="0"/>
              <a:t>.</a:t>
            </a:r>
            <a:endParaRPr lang="fr-FR" dirty="0"/>
          </a:p>
          <a:p>
            <a:endParaRPr lang="fr-FR" dirty="0"/>
          </a:p>
        </p:txBody>
      </p:sp>
    </p:spTree>
    <p:extLst>
      <p:ext uri="{BB962C8B-B14F-4D97-AF65-F5344CB8AC3E}">
        <p14:creationId xmlns:p14="http://schemas.microsoft.com/office/powerpoint/2010/main" val="3459166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0060" y="548680"/>
            <a:ext cx="8183880" cy="1051560"/>
          </a:xfrm>
        </p:spPr>
        <p:txBody>
          <a:bodyPr>
            <a:normAutofit fontScale="90000"/>
          </a:bodyPr>
          <a:lstStyle/>
          <a:p>
            <a:pPr lvl="0" algn="ctr"/>
            <a:r>
              <a:rPr lang="ar-TN" dirty="0">
                <a:solidFill>
                  <a:srgbClr val="C00000"/>
                </a:solidFill>
              </a:rPr>
              <a:t>أين تتجسد مقاربة النوع الإجتماعي</a:t>
            </a:r>
            <a:br>
              <a:rPr lang="ar-TN" dirty="0">
                <a:solidFill>
                  <a:srgbClr val="C00000"/>
                </a:solidFill>
              </a:rPr>
            </a:br>
            <a:r>
              <a:rPr lang="ar-DZ" dirty="0">
                <a:solidFill>
                  <a:srgbClr val="C00000"/>
                </a:solidFill>
              </a:rPr>
              <a:t> ل</a:t>
            </a:r>
            <a:r>
              <a:rPr lang="ar-TN" dirty="0">
                <a:solidFill>
                  <a:srgbClr val="C00000"/>
                </a:solidFill>
              </a:rPr>
              <a:t>لمجلة</a:t>
            </a:r>
            <a:br>
              <a:rPr lang="fr-FR" dirty="0">
                <a:solidFill>
                  <a:schemeClr val="accent2">
                    <a:lumMod val="75000"/>
                  </a:schemeClr>
                </a:solidFill>
              </a:rPr>
            </a:br>
            <a:endParaRPr lang="fr-FR" dirty="0">
              <a:solidFill>
                <a:schemeClr val="accent2">
                  <a:lumMod val="75000"/>
                </a:schemeClr>
              </a:solidFill>
            </a:endParaRPr>
          </a:p>
        </p:txBody>
      </p:sp>
      <p:sp>
        <p:nvSpPr>
          <p:cNvPr id="3" name="Espace réservé du contenu 2"/>
          <p:cNvSpPr>
            <a:spLocks noGrp="1"/>
          </p:cNvSpPr>
          <p:nvPr>
            <p:ph idx="1"/>
          </p:nvPr>
        </p:nvSpPr>
        <p:spPr>
          <a:xfrm>
            <a:off x="827584" y="1772816"/>
            <a:ext cx="8183880" cy="4187952"/>
          </a:xfrm>
        </p:spPr>
        <p:txBody>
          <a:bodyPr>
            <a:normAutofit/>
          </a:bodyPr>
          <a:lstStyle/>
          <a:p>
            <a:pPr lvl="0" rtl="1">
              <a:buNone/>
            </a:pPr>
            <a:r>
              <a:rPr lang="ar-TN" b="1" dirty="0"/>
              <a:t> </a:t>
            </a:r>
            <a:endParaRPr lang="fr-FR" dirty="0"/>
          </a:p>
          <a:p>
            <a:pPr algn="r" rtl="1"/>
            <a:r>
              <a:rPr lang="ar-TN" dirty="0"/>
              <a:t>تقتضي مقاربة النوع </a:t>
            </a:r>
            <a:r>
              <a:rPr lang="ar-TN" dirty="0" err="1"/>
              <a:t>الإجتماعي</a:t>
            </a:r>
            <a:r>
              <a:rPr lang="ar-TN" dirty="0"/>
              <a:t> على المستوى المحلي أن تأخذ الجماعة المحلية بعين </a:t>
            </a:r>
            <a:r>
              <a:rPr lang="ar-TN" dirty="0" err="1"/>
              <a:t>الإعتبار</a:t>
            </a:r>
            <a:r>
              <a:rPr lang="ar-TN" dirty="0"/>
              <a:t> حاجيات و متطلبات المواطنة المحلية و تشخيص لحاجياتها و ذلك عند إعداد مخططات التنمية </a:t>
            </a:r>
            <a:r>
              <a:rPr lang="ar-TN" dirty="0" err="1"/>
              <a:t>الإقتصادية</a:t>
            </a:r>
            <a:r>
              <a:rPr lang="ar-TN" dirty="0"/>
              <a:t> و الاجتماعية و إعداد مثال التهيئة العمرانية </a:t>
            </a:r>
            <a:r>
              <a:rPr lang="ar-TN" dirty="0" err="1"/>
              <a:t>بإعتبار</a:t>
            </a:r>
            <a:r>
              <a:rPr lang="ar-TN" dirty="0"/>
              <a:t> أن النساء تستعملن مختلف المرافق العمومية المحلية و عند القيام بالأعمال اللازمة لتكريس و تطوير الاستثمارات ذات العلاقة بالنوع </a:t>
            </a:r>
            <a:r>
              <a:rPr lang="ar-TN" dirty="0" err="1"/>
              <a:t>الإجتماعي</a:t>
            </a:r>
            <a:r>
              <a:rPr lang="ar-TN" dirty="0"/>
              <a:t>  على المستوى المحلي.</a:t>
            </a:r>
            <a:endParaRPr lang="fr-FR" dirty="0"/>
          </a:p>
          <a:p>
            <a:endParaRPr lang="fr-FR" dirty="0"/>
          </a:p>
        </p:txBody>
      </p:sp>
    </p:spTree>
    <p:extLst>
      <p:ext uri="{BB962C8B-B14F-4D97-AF65-F5344CB8AC3E}">
        <p14:creationId xmlns:p14="http://schemas.microsoft.com/office/powerpoint/2010/main" val="2568501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183880" cy="1051560"/>
          </a:xfrm>
        </p:spPr>
        <p:txBody>
          <a:bodyPr/>
          <a:lstStyle/>
          <a:p>
            <a:pPr algn="ctr"/>
            <a:r>
              <a:rPr lang="ar-TN" b="1" dirty="0">
                <a:solidFill>
                  <a:srgbClr val="C00000"/>
                </a:solidFill>
              </a:rPr>
              <a:t>التقييم</a:t>
            </a:r>
            <a:endParaRPr lang="fr-FR" dirty="0">
              <a:solidFill>
                <a:srgbClr val="C00000"/>
              </a:solidFill>
            </a:endParaRPr>
          </a:p>
        </p:txBody>
      </p:sp>
      <p:sp>
        <p:nvSpPr>
          <p:cNvPr id="3" name="Espace réservé du contenu 2"/>
          <p:cNvSpPr>
            <a:spLocks noGrp="1"/>
          </p:cNvSpPr>
          <p:nvPr>
            <p:ph idx="1"/>
          </p:nvPr>
        </p:nvSpPr>
        <p:spPr>
          <a:xfrm>
            <a:off x="683568" y="1628800"/>
            <a:ext cx="8183880" cy="4187952"/>
          </a:xfrm>
        </p:spPr>
        <p:txBody>
          <a:bodyPr/>
          <a:lstStyle/>
          <a:p>
            <a:pPr algn="r" rtl="1">
              <a:buNone/>
            </a:pPr>
            <a:r>
              <a:rPr lang="ar-TN" dirty="0"/>
              <a:t>مناقشة تقارير المتابعة والتسليم بعد نهاية الأشغا</a:t>
            </a:r>
            <a:r>
              <a:rPr lang="ar-DZ" dirty="0"/>
              <a:t>ل</a:t>
            </a:r>
            <a:endParaRPr lang="ar-TN" dirty="0"/>
          </a:p>
          <a:p>
            <a:pPr algn="r" rtl="1"/>
            <a:r>
              <a:rPr lang="ar-TN" dirty="0"/>
              <a:t>تقييم</a:t>
            </a:r>
            <a:r>
              <a:rPr lang="fr-FR" dirty="0"/>
              <a:t> SP</a:t>
            </a:r>
            <a:r>
              <a:rPr lang="ar-TN" dirty="0"/>
              <a:t> الخدمات البلدية )طرقات، تنوير</a:t>
            </a:r>
          </a:p>
          <a:p>
            <a:pPr algn="r" rtl="1"/>
            <a:r>
              <a:rPr lang="ar-TN" dirty="0"/>
              <a:t>متابعة الاستثمارات والمشاريع البلدية</a:t>
            </a:r>
          </a:p>
          <a:p>
            <a:pPr algn="r" rtl="1"/>
            <a:r>
              <a:rPr lang="ar-TN" dirty="0" err="1"/>
              <a:t>الإطلاع</a:t>
            </a:r>
            <a:r>
              <a:rPr lang="ar-TN" dirty="0"/>
              <a:t> على تقارير التدقيق الداخلي لعمل المصالح المحلية</a:t>
            </a:r>
          </a:p>
          <a:p>
            <a:pPr algn="r" rtl="1"/>
            <a:r>
              <a:rPr lang="ar-TN" dirty="0"/>
              <a:t>تقييم السياسات العامة المتبعة</a:t>
            </a:r>
          </a:p>
          <a:p>
            <a:pPr algn="r" rtl="1"/>
            <a:r>
              <a:rPr lang="ar-TN" dirty="0"/>
              <a:t>تقييم المقاربات التشاركية المعتمدة والرفع من جدواها عند الاقتضاء</a:t>
            </a:r>
            <a:endParaRPr lang="fr-FR" dirty="0"/>
          </a:p>
          <a:p>
            <a:pPr algn="r" rtl="1"/>
            <a:endParaRPr lang="fr-FR" dirty="0"/>
          </a:p>
        </p:txBody>
      </p:sp>
    </p:spTree>
    <p:extLst>
      <p:ext uri="{BB962C8B-B14F-4D97-AF65-F5344CB8AC3E}">
        <p14:creationId xmlns:p14="http://schemas.microsoft.com/office/powerpoint/2010/main" val="68472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TN" dirty="0">
                <a:solidFill>
                  <a:srgbClr val="C00000"/>
                </a:solidFill>
              </a:rPr>
              <a:t>دور المواطن</a:t>
            </a:r>
            <a:endParaRPr lang="fr-FR" dirty="0">
              <a:solidFill>
                <a:srgbClr val="C00000"/>
              </a:solidFill>
            </a:endParaRPr>
          </a:p>
        </p:txBody>
      </p:sp>
      <p:sp>
        <p:nvSpPr>
          <p:cNvPr id="3" name="Espace réservé du contenu 2"/>
          <p:cNvSpPr>
            <a:spLocks noGrp="1"/>
          </p:cNvSpPr>
          <p:nvPr>
            <p:ph idx="1"/>
          </p:nvPr>
        </p:nvSpPr>
        <p:spPr/>
        <p:txBody>
          <a:bodyPr/>
          <a:lstStyle/>
          <a:p>
            <a:pPr marL="0" indent="0" algn="just" rtl="1">
              <a:buNone/>
            </a:pPr>
            <a:r>
              <a:rPr lang="fr-FR" dirty="0"/>
              <a:t>*</a:t>
            </a:r>
            <a:r>
              <a:rPr lang="ar-TN" dirty="0"/>
              <a:t>لا يقتصر على المشاركة في </a:t>
            </a:r>
            <a:r>
              <a:rPr lang="ar-TN" dirty="0" err="1"/>
              <a:t>الإنتخابات</a:t>
            </a:r>
            <a:r>
              <a:rPr lang="ar-TN" dirty="0"/>
              <a:t> بل في مراقبة القائمين على الشأن المحلي ومشاركتهم في اتخاذ القرارات الهامة عبر آليات متعددة.</a:t>
            </a:r>
            <a:endParaRPr lang="fr-FR" dirty="0"/>
          </a:p>
          <a:p>
            <a:pPr marL="0" indent="0" algn="just" rtl="1">
              <a:buNone/>
            </a:pPr>
            <a:endParaRPr lang="fr-FR" dirty="0"/>
          </a:p>
          <a:p>
            <a:pPr algn="ctr" rtl="1"/>
            <a:r>
              <a:rPr lang="ar-TN" dirty="0"/>
              <a:t>لا سلطة محلية بدون اللامركزية</a:t>
            </a:r>
          </a:p>
          <a:p>
            <a:pPr algn="ctr" rtl="1"/>
            <a:r>
              <a:rPr lang="ar-TN" dirty="0"/>
              <a:t>لا تشاركية بدون مجتمع مدني</a:t>
            </a:r>
            <a:endParaRPr lang="fr-FR" dirty="0"/>
          </a:p>
          <a:p>
            <a:pPr algn="ctr" rtl="1"/>
            <a:r>
              <a:rPr lang="ar-TN" dirty="0"/>
              <a:t>لا مجتمع مدني بدون بيئة ديمقراطية</a:t>
            </a:r>
            <a:endParaRPr lang="fr-FR" dirty="0"/>
          </a:p>
          <a:p>
            <a:pPr algn="r" rtl="1"/>
            <a:endParaRPr lang="fr-FR" dirty="0"/>
          </a:p>
        </p:txBody>
      </p:sp>
    </p:spTree>
    <p:extLst>
      <p:ext uri="{BB962C8B-B14F-4D97-AF65-F5344CB8AC3E}">
        <p14:creationId xmlns:p14="http://schemas.microsoft.com/office/powerpoint/2010/main" val="370306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928670"/>
            <a:ext cx="8183880" cy="1051560"/>
          </a:xfrm>
        </p:spPr>
        <p:txBody>
          <a:bodyPr>
            <a:normAutofit fontScale="90000"/>
          </a:bodyPr>
          <a:lstStyle/>
          <a:p>
            <a:pPr algn="ctr"/>
            <a:r>
              <a:rPr lang="ar-TN" dirty="0">
                <a:solidFill>
                  <a:srgbClr val="C00000"/>
                </a:solidFill>
              </a:rPr>
              <a:t>الإعلام</a:t>
            </a:r>
            <a:br>
              <a:rPr lang="ar-TN" dirty="0">
                <a:solidFill>
                  <a:srgbClr val="C00000"/>
                </a:solidFill>
              </a:rPr>
            </a:br>
            <a:r>
              <a:rPr lang="ar-TN" dirty="0">
                <a:solidFill>
                  <a:srgbClr val="C00000"/>
                </a:solidFill>
              </a:rPr>
              <a:t>سلطة مضادة</a:t>
            </a:r>
            <a:br>
              <a:rPr lang="fr-FR" dirty="0"/>
            </a:br>
            <a:endParaRPr lang="fr-FR" dirty="0">
              <a:solidFill>
                <a:schemeClr val="accent2">
                  <a:lumMod val="75000"/>
                </a:schemeClr>
              </a:solidFill>
            </a:endParaRPr>
          </a:p>
        </p:txBody>
      </p:sp>
      <p:sp>
        <p:nvSpPr>
          <p:cNvPr id="3" name="Espace réservé du contenu 2"/>
          <p:cNvSpPr>
            <a:spLocks noGrp="1"/>
          </p:cNvSpPr>
          <p:nvPr>
            <p:ph idx="1"/>
          </p:nvPr>
        </p:nvSpPr>
        <p:spPr>
          <a:xfrm>
            <a:off x="827584" y="1980230"/>
            <a:ext cx="8183880" cy="4187952"/>
          </a:xfrm>
        </p:spPr>
        <p:txBody>
          <a:bodyPr>
            <a:normAutofit fontScale="77500" lnSpcReduction="20000"/>
          </a:bodyPr>
          <a:lstStyle/>
          <a:p>
            <a:pPr algn="r" rtl="1"/>
            <a:r>
              <a:rPr lang="ar-TN" dirty="0"/>
              <a:t>السلطة المحلية أصبحت سلطة رابعة بالدستور والإعلام سطلة خامسة.</a:t>
            </a:r>
            <a:endParaRPr lang="fr-FR" dirty="0"/>
          </a:p>
          <a:p>
            <a:pPr algn="r" rtl="1"/>
            <a:r>
              <a:rPr lang="ar-SA" i="1" dirty="0"/>
              <a:t>" يخصص وجوبا خلال </a:t>
            </a:r>
            <a:r>
              <a:rPr lang="ar-SA" i="1" dirty="0" err="1"/>
              <a:t>إجتماعات</a:t>
            </a:r>
            <a:r>
              <a:rPr lang="ar-SA" i="1" dirty="0"/>
              <a:t> المجلس </a:t>
            </a:r>
            <a:r>
              <a:rPr lang="ar-SA" b="1" i="1" dirty="0"/>
              <a:t>مكانا لوسائل الإعلام</a:t>
            </a:r>
            <a:endParaRPr lang="ar-TN" dirty="0"/>
          </a:p>
          <a:p>
            <a:pPr algn="r" rtl="1"/>
            <a:r>
              <a:rPr lang="ar-TN" dirty="0"/>
              <a:t>الإعلام سلطة مضادة قبل </a:t>
            </a:r>
            <a:r>
              <a:rPr lang="ar-TN" dirty="0" err="1"/>
              <a:t>إتخاذ</a:t>
            </a:r>
            <a:r>
              <a:rPr lang="ar-TN" dirty="0"/>
              <a:t> القرار المحلي وبعده (عبر الرقابة، التقييم...).</a:t>
            </a:r>
          </a:p>
          <a:p>
            <a:pPr algn="r" rtl="1"/>
            <a:r>
              <a:rPr lang="ar-TN" dirty="0"/>
              <a:t>الإعلام فاعل في </a:t>
            </a:r>
            <a:r>
              <a:rPr lang="ar-TN" dirty="0" err="1"/>
              <a:t>الحوكمة</a:t>
            </a:r>
            <a:r>
              <a:rPr lang="ar-TN" dirty="0"/>
              <a:t> المفتوحة على عديد المستويات:</a:t>
            </a:r>
          </a:p>
          <a:p>
            <a:pPr algn="r" rtl="1">
              <a:buNone/>
            </a:pPr>
            <a:r>
              <a:rPr lang="ar-TN" dirty="0"/>
              <a:t>    - نقل سريع للمعلومة للمواطن وتحليلها أحيانا (المدونين)</a:t>
            </a:r>
          </a:p>
          <a:p>
            <a:pPr algn="just" rtl="1"/>
            <a:r>
              <a:rPr lang="ar-TN" dirty="0"/>
              <a:t>الرابط بين المواطن والجماعة العمومية.</a:t>
            </a:r>
          </a:p>
          <a:p>
            <a:pPr algn="just" rtl="1"/>
            <a:r>
              <a:rPr lang="ar-TN" dirty="0"/>
              <a:t>تحيين المعلومة، ديناميكية المعلومة، تسويق ترابي للمعلومة.</a:t>
            </a:r>
          </a:p>
          <a:p>
            <a:pPr algn="just" rtl="1"/>
            <a:r>
              <a:rPr lang="ar-TN" dirty="0"/>
              <a:t> تعدّد وسائل  الإعلام مكتوبة، مسموعة، مرئية، إلكترونية</a:t>
            </a:r>
          </a:p>
          <a:p>
            <a:pPr algn="just" rtl="1">
              <a:buNone/>
            </a:pPr>
            <a:r>
              <a:rPr lang="ar-TN" dirty="0"/>
              <a:t>( تساهم في المخطط الإتصالي للجماعة العمومية).</a:t>
            </a:r>
            <a:endParaRPr lang="fr-FR" dirty="0"/>
          </a:p>
          <a:p>
            <a:pPr algn="r" rtl="1">
              <a:buNone/>
            </a:pPr>
            <a:endParaRPr lang="ar-TN" dirty="0"/>
          </a:p>
          <a:p>
            <a:pPr algn="just" rtl="1">
              <a:buNone/>
            </a:pPr>
            <a:r>
              <a:rPr lang="ar-TN" dirty="0"/>
              <a:t>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183880" cy="1051560"/>
          </a:xfrm>
        </p:spPr>
        <p:txBody>
          <a:bodyPr/>
          <a:lstStyle/>
          <a:p>
            <a:pPr algn="ctr" rtl="1"/>
            <a:r>
              <a:rPr lang="ar-TN" dirty="0">
                <a:solidFill>
                  <a:srgbClr val="C00000"/>
                </a:solidFill>
              </a:rPr>
              <a:t>المشاركة متى؟</a:t>
            </a:r>
            <a:endParaRPr lang="fr-FR" dirty="0">
              <a:solidFill>
                <a:srgbClr val="C00000"/>
              </a:solidFill>
            </a:endParaRPr>
          </a:p>
        </p:txBody>
      </p:sp>
      <p:graphicFrame>
        <p:nvGraphicFramePr>
          <p:cNvPr id="4" name="Diagramme 3"/>
          <p:cNvGraphicFramePr/>
          <p:nvPr>
            <p:extLst>
              <p:ext uri="{D42A27DB-BD31-4B8C-83A1-F6EECF244321}">
                <p14:modId xmlns:p14="http://schemas.microsoft.com/office/powerpoint/2010/main" val="2245402652"/>
              </p:ext>
            </p:extLst>
          </p:nvPr>
        </p:nvGraphicFramePr>
        <p:xfrm>
          <a:off x="1500166" y="3286124"/>
          <a:ext cx="6096000" cy="281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F42E3A61-5365-9E39-1BCE-A90680D89FBE}"/>
              </a:ext>
            </a:extLst>
          </p:cNvPr>
          <p:cNvSpPr txBox="1"/>
          <p:nvPr/>
        </p:nvSpPr>
        <p:spPr>
          <a:xfrm>
            <a:off x="1115616" y="1412776"/>
            <a:ext cx="6912768" cy="1477328"/>
          </a:xfrm>
          <a:prstGeom prst="rect">
            <a:avLst/>
          </a:prstGeom>
          <a:noFill/>
        </p:spPr>
        <p:txBody>
          <a:bodyPr wrap="square" rtlCol="0">
            <a:spAutoFit/>
          </a:bodyPr>
          <a:lstStyle/>
          <a:p>
            <a:pPr algn="r" rtl="1"/>
            <a:r>
              <a:rPr lang="ar-TN" sz="2400" dirty="0"/>
              <a:t>الديمقراطية التشاركية و الحوكمة الرشيدة تهتم بكيفية </a:t>
            </a:r>
          </a:p>
          <a:p>
            <a:pPr algn="r" rtl="1"/>
            <a:r>
              <a:rPr lang="ar-TN" sz="2400" dirty="0"/>
              <a:t>ممارسة عملية صنع واتخاذ وتنفيذ</a:t>
            </a:r>
            <a:r>
              <a:rPr lang="fr-FR" sz="2400" dirty="0"/>
              <a:t> </a:t>
            </a:r>
            <a:r>
              <a:rPr lang="ar-TN" sz="2400" dirty="0"/>
              <a:t>القرار وتقييم نتائجه.</a:t>
            </a:r>
            <a:endParaRPr lang="fr-FR" sz="2400" dirty="0"/>
          </a:p>
          <a:p>
            <a:pPr algn="r" rtl="1"/>
            <a:r>
              <a:rPr lang="ar-TN" sz="2400" dirty="0"/>
              <a:t>لضمان مشاركة فعالة وحقيقية في كامل مراحل القرار</a:t>
            </a:r>
            <a:r>
              <a:rPr lang="ar-TN" dirty="0"/>
              <a:t>.</a:t>
            </a:r>
          </a:p>
          <a:p>
            <a:endParaRPr lang="en-US" dirty="0"/>
          </a:p>
        </p:txBody>
      </p:sp>
    </p:spTree>
    <p:extLst>
      <p:ext uri="{BB962C8B-B14F-4D97-AF65-F5344CB8AC3E}">
        <p14:creationId xmlns:p14="http://schemas.microsoft.com/office/powerpoint/2010/main" val="193725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692696"/>
            <a:ext cx="8183880" cy="1051560"/>
          </a:xfrm>
        </p:spPr>
        <p:txBody>
          <a:bodyPr>
            <a:normAutofit/>
          </a:bodyPr>
          <a:lstStyle/>
          <a:p>
            <a:pPr algn="ctr"/>
            <a:r>
              <a:rPr lang="ar-DZ" sz="2800" dirty="0">
                <a:solidFill>
                  <a:srgbClr val="C00000"/>
                </a:solidFill>
              </a:rPr>
              <a:t>التسجيل في سجل الجمعيات و المن</a:t>
            </a:r>
            <a:r>
              <a:rPr lang="ar-TN" sz="2800" dirty="0">
                <a:solidFill>
                  <a:srgbClr val="C00000"/>
                </a:solidFill>
              </a:rPr>
              <a:t>ظ</a:t>
            </a:r>
            <a:r>
              <a:rPr lang="ar-DZ" sz="2800" dirty="0">
                <a:solidFill>
                  <a:srgbClr val="C00000"/>
                </a:solidFill>
              </a:rPr>
              <a:t>مات</a:t>
            </a:r>
            <a:endParaRPr lang="fr-FR" sz="2800" dirty="0">
              <a:solidFill>
                <a:srgbClr val="C00000"/>
              </a:solidFill>
            </a:endParaRPr>
          </a:p>
        </p:txBody>
      </p:sp>
      <p:sp>
        <p:nvSpPr>
          <p:cNvPr id="3" name="Espace réservé du contenu 2"/>
          <p:cNvSpPr>
            <a:spLocks noGrp="1"/>
          </p:cNvSpPr>
          <p:nvPr>
            <p:ph idx="1"/>
          </p:nvPr>
        </p:nvSpPr>
        <p:spPr>
          <a:xfrm>
            <a:off x="571472" y="1571612"/>
            <a:ext cx="8183880" cy="4187952"/>
          </a:xfrm>
        </p:spPr>
        <p:txBody>
          <a:bodyPr/>
          <a:lstStyle/>
          <a:p>
            <a:pPr algn="r">
              <a:buNone/>
            </a:pPr>
            <a:r>
              <a:rPr lang="ar-DZ" dirty="0"/>
              <a:t>توفر الجماعة الم</a:t>
            </a:r>
            <a:r>
              <a:rPr lang="ar-TN" dirty="0"/>
              <a:t>ح</a:t>
            </a:r>
            <a:r>
              <a:rPr lang="ar-DZ" dirty="0"/>
              <a:t>لية سجل لمن</a:t>
            </a:r>
            <a:r>
              <a:rPr lang="ar-TN" dirty="0"/>
              <a:t>ظ</a:t>
            </a:r>
            <a:r>
              <a:rPr lang="ar-DZ" dirty="0"/>
              <a:t>مات المجتمع المدني.</a:t>
            </a:r>
          </a:p>
          <a:p>
            <a:pPr algn="r">
              <a:buNone/>
            </a:pPr>
            <a:r>
              <a:rPr lang="ar-DZ" dirty="0"/>
              <a:t>بطلب من منضمات المجتمع المدني تقوم الجماعة المحلية بتسجييل معطيات المنضمات لاعلامهم و تشرييكهم في الجلاسات و المخططات التنموية و اعلامهم بالقارارات و كل ما يهم الشأن الم</a:t>
            </a:r>
            <a:r>
              <a:rPr lang="ar-TN" dirty="0"/>
              <a:t>ح</a:t>
            </a:r>
            <a:r>
              <a:rPr lang="ar-DZ" dirty="0"/>
              <a:t>لي... </a:t>
            </a:r>
            <a:endParaRPr lang="fr-FR" dirty="0"/>
          </a:p>
        </p:txBody>
      </p:sp>
    </p:spTree>
    <p:extLst>
      <p:ext uri="{BB962C8B-B14F-4D97-AF65-F5344CB8AC3E}">
        <p14:creationId xmlns:p14="http://schemas.microsoft.com/office/powerpoint/2010/main" val="541558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1143000"/>
          </a:xfrm>
        </p:spPr>
        <p:txBody>
          <a:bodyPr>
            <a:normAutofit fontScale="90000"/>
          </a:bodyPr>
          <a:lstStyle/>
          <a:p>
            <a:pPr algn="ctr"/>
            <a:r>
              <a:rPr lang="ar-DZ" dirty="0" err="1">
                <a:solidFill>
                  <a:srgbClr val="C00000"/>
                </a:solidFill>
              </a:rPr>
              <a:t>أليات</a:t>
            </a:r>
            <a:r>
              <a:rPr lang="ar-DZ" dirty="0">
                <a:solidFill>
                  <a:srgbClr val="C00000"/>
                </a:solidFill>
              </a:rPr>
              <a:t> </a:t>
            </a:r>
            <a:r>
              <a:rPr lang="ar-DZ" dirty="0" err="1">
                <a:solidFill>
                  <a:srgbClr val="C00000"/>
                </a:solidFill>
              </a:rPr>
              <a:t>الاعلام</a:t>
            </a:r>
            <a:r>
              <a:rPr lang="ar-DZ" dirty="0">
                <a:solidFill>
                  <a:srgbClr val="C00000"/>
                </a:solidFill>
              </a:rPr>
              <a:t> و المتابعة </a:t>
            </a:r>
            <a:r>
              <a:rPr lang="ar-DZ" dirty="0" err="1">
                <a:solidFill>
                  <a:srgbClr val="C00000"/>
                </a:solidFill>
              </a:rPr>
              <a:t>و</a:t>
            </a:r>
            <a:r>
              <a:rPr lang="ar-DZ" dirty="0">
                <a:solidFill>
                  <a:srgbClr val="C00000"/>
                </a:solidFill>
              </a:rPr>
              <a:t> المراقبة </a:t>
            </a:r>
            <a:br>
              <a:rPr lang="fr-FR" dirty="0">
                <a:solidFill>
                  <a:schemeClr val="accent2">
                    <a:lumMod val="75000"/>
                  </a:schemeClr>
                </a:solidFill>
              </a:rPr>
            </a:br>
            <a:endParaRPr lang="fr-FR" dirty="0">
              <a:solidFill>
                <a:schemeClr val="accent2">
                  <a:lumMod val="75000"/>
                </a:schemeClr>
              </a:solidFill>
            </a:endParaRPr>
          </a:p>
        </p:txBody>
      </p:sp>
      <p:sp>
        <p:nvSpPr>
          <p:cNvPr id="3" name="Espace réservé du contenu 2"/>
          <p:cNvSpPr>
            <a:spLocks noGrp="1"/>
          </p:cNvSpPr>
          <p:nvPr>
            <p:ph idx="1"/>
          </p:nvPr>
        </p:nvSpPr>
        <p:spPr>
          <a:xfrm>
            <a:off x="755576" y="1844824"/>
            <a:ext cx="8183880" cy="4187952"/>
          </a:xfrm>
        </p:spPr>
        <p:txBody>
          <a:bodyPr>
            <a:normAutofit/>
          </a:bodyPr>
          <a:lstStyle/>
          <a:p>
            <a:pPr algn="just" rtl="1"/>
            <a:r>
              <a:rPr lang="ar-TN" dirty="0"/>
              <a:t>من : </a:t>
            </a:r>
            <a:r>
              <a:rPr lang="ar-TN" dirty="0" err="1"/>
              <a:t>إستهداف</a:t>
            </a:r>
            <a:r>
              <a:rPr lang="ar-TN" dirty="0"/>
              <a:t> كل المواطنين</a:t>
            </a:r>
          </a:p>
          <a:p>
            <a:pPr algn="just" rtl="1"/>
            <a:r>
              <a:rPr lang="ar-TN" dirty="0"/>
              <a:t>حول ماذا: كل مشاريع القرارات الترتيبية التي تنوي الجماعة عرضها للتداول، والقرارات المتخذة، المشاريع المزمع القيام </a:t>
            </a:r>
            <a:r>
              <a:rPr lang="ar-TN" dirty="0" err="1"/>
              <a:t>بها</a:t>
            </a:r>
            <a:r>
              <a:rPr lang="ar-TN" dirty="0"/>
              <a:t>...</a:t>
            </a:r>
          </a:p>
          <a:p>
            <a:pPr algn="just" rtl="1"/>
            <a:r>
              <a:rPr lang="ar-TN" dirty="0"/>
              <a:t>كيف: مواقع الإلكترونية، تهيئة فضاءات خاصة، مقرّ الجماعة.</a:t>
            </a:r>
            <a:endParaRPr lang="fr-FR" dirty="0"/>
          </a:p>
          <a:p>
            <a:pPr algn="just" rtl="1"/>
            <a:r>
              <a:rPr lang="ar-TN" dirty="0"/>
              <a:t>متى: مرحلة قبلية، في آجال معقولة.</a:t>
            </a:r>
            <a:r>
              <a:rPr lang="fr-FR" dirty="0"/>
              <a:t> </a:t>
            </a:r>
            <a:endParaRPr lang="ar-TN" dirty="0"/>
          </a:p>
          <a:p>
            <a:pPr algn="just" rtl="1"/>
            <a:r>
              <a:rPr lang="ar-TN" dirty="0"/>
              <a:t>لماذا: تفاعل، تبادل الحور، بداية التشاور.</a:t>
            </a:r>
            <a:r>
              <a:rPr lang="fr-FR" dirty="0"/>
              <a:t> </a:t>
            </a:r>
          </a:p>
          <a:p>
            <a:pPr algn="just" rtl="1"/>
            <a:endParaRPr lang="fr-FR" dirty="0"/>
          </a:p>
        </p:txBody>
      </p:sp>
    </p:spTree>
    <p:extLst>
      <p:ext uri="{BB962C8B-B14F-4D97-AF65-F5344CB8AC3E}">
        <p14:creationId xmlns:p14="http://schemas.microsoft.com/office/powerpoint/2010/main" val="2504465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6248" y="0"/>
            <a:ext cx="8183880" cy="1051560"/>
          </a:xfrm>
        </p:spPr>
        <p:txBody>
          <a:bodyPr/>
          <a:lstStyle/>
          <a:p>
            <a:r>
              <a:rPr lang="ar-TN" dirty="0"/>
              <a:t> </a:t>
            </a:r>
            <a:r>
              <a:rPr lang="ar-TN" dirty="0">
                <a:solidFill>
                  <a:srgbClr val="C00000"/>
                </a:solidFill>
              </a:rPr>
              <a:t>إعلام</a:t>
            </a:r>
            <a:endParaRPr lang="fr-FR" dirty="0">
              <a:solidFill>
                <a:srgbClr val="C00000"/>
              </a:solidFill>
            </a:endParaRPr>
          </a:p>
        </p:txBody>
      </p:sp>
      <p:sp>
        <p:nvSpPr>
          <p:cNvPr id="3" name="Espace réservé du contenu 2"/>
          <p:cNvSpPr>
            <a:spLocks noGrp="1"/>
          </p:cNvSpPr>
          <p:nvPr>
            <p:ph idx="1"/>
          </p:nvPr>
        </p:nvSpPr>
        <p:spPr>
          <a:xfrm>
            <a:off x="428596" y="1285860"/>
            <a:ext cx="8183880" cy="4187952"/>
          </a:xfrm>
        </p:spPr>
        <p:txBody>
          <a:bodyPr>
            <a:normAutofit fontScale="85000" lnSpcReduction="10000"/>
          </a:bodyPr>
          <a:lstStyle/>
          <a:p>
            <a:pPr algn="r" rtl="1"/>
            <a:r>
              <a:rPr lang="ar-TN" dirty="0"/>
              <a:t>إ صدار الجريدة الرّسميّة للجماعات المحليّة بخصوص القرارات الترتيبيّة</a:t>
            </a:r>
            <a:endParaRPr lang="fr-FR" dirty="0"/>
          </a:p>
          <a:p>
            <a:pPr algn="r" rtl="1"/>
            <a:r>
              <a:rPr lang="ar-TN" dirty="0"/>
              <a:t> </a:t>
            </a:r>
            <a:r>
              <a:rPr lang="ar-SA" dirty="0"/>
              <a:t>أما القرارات الفردية فينص مشروع المجلة أنها لا تكون نافذة إلا بعد إعلام الأشخاص الذين يستهدفهم </a:t>
            </a:r>
            <a:r>
              <a:rPr lang="ar-SA" dirty="0" err="1"/>
              <a:t>القرا</a:t>
            </a:r>
            <a:r>
              <a:rPr lang="ar-TN" dirty="0"/>
              <a:t>ر و</a:t>
            </a:r>
            <a:endParaRPr lang="fr-FR" dirty="0"/>
          </a:p>
          <a:p>
            <a:pPr algn="r" rtl="1"/>
            <a:r>
              <a:rPr lang="ar-TN" dirty="0"/>
              <a:t>.وضع بوّابة الكترونيّة للجماعات المحليّة و</a:t>
            </a:r>
            <a:endParaRPr lang="fr-FR" dirty="0"/>
          </a:p>
          <a:p>
            <a:pPr algn="r" rtl="1"/>
            <a:r>
              <a:rPr lang="ar-TN" dirty="0"/>
              <a:t>.الإبقاء على تقنية </a:t>
            </a:r>
            <a:endParaRPr lang="fr-FR" dirty="0"/>
          </a:p>
          <a:p>
            <a:pPr algn="r" rtl="1"/>
            <a:r>
              <a:rPr lang="ar-TN" dirty="0"/>
              <a:t>وتركيز قاعدة بيانات إحصائيّة ووضعها على ذمّة العموم.</a:t>
            </a:r>
            <a:endParaRPr lang="fr-FR" dirty="0"/>
          </a:p>
          <a:p>
            <a:pPr algn="r" rtl="1"/>
            <a:endParaRPr lang="fr-FR" dirty="0"/>
          </a:p>
          <a:p>
            <a:pPr algn="r" rtl="1"/>
            <a:r>
              <a:rPr lang="ar-TN" dirty="0"/>
              <a:t>و نشر التقارير الدوريّة</a:t>
            </a:r>
            <a:endParaRPr lang="fr-FR" dirty="0"/>
          </a:p>
          <a:p>
            <a:pPr algn="r" rtl="1"/>
            <a:r>
              <a:rPr lang="ar-TN" dirty="0"/>
              <a:t>.وهي قنوات تمكّن المواطنين والمجتمع المدني من التعرّف على النصوص القانونيّة المتعلقة بالجماعات المحليّة، القرارات الترتيبيّة للجماعة المحليّة، الميزانيّة الخاصّة بالجماعة، العقود، الصّفقات، </a:t>
            </a:r>
            <a:r>
              <a:rPr lang="ar-TN" dirty="0" err="1"/>
              <a:t>الانتدابات</a:t>
            </a:r>
            <a:r>
              <a:rPr lang="ar-TN" dirty="0"/>
              <a:t>...).</a:t>
            </a:r>
            <a:endParaRPr lang="fr-FR" dirty="0"/>
          </a:p>
          <a:p>
            <a:pPr algn="r"/>
            <a:endParaRPr lang="fr-FR" dirty="0"/>
          </a:p>
        </p:txBody>
      </p:sp>
    </p:spTree>
    <p:extLst>
      <p:ext uri="{BB962C8B-B14F-4D97-AF65-F5344CB8AC3E}">
        <p14:creationId xmlns:p14="http://schemas.microsoft.com/office/powerpoint/2010/main" val="256864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9058" y="214290"/>
            <a:ext cx="8183880" cy="1051560"/>
          </a:xfrm>
        </p:spPr>
        <p:txBody>
          <a:bodyPr/>
          <a:lstStyle/>
          <a:p>
            <a:r>
              <a:rPr lang="ar-TN" dirty="0"/>
              <a:t> </a:t>
            </a:r>
            <a:r>
              <a:rPr lang="ar-TN" dirty="0">
                <a:solidFill>
                  <a:srgbClr val="C00000"/>
                </a:solidFill>
              </a:rPr>
              <a:t>شفافية </a:t>
            </a:r>
            <a:endParaRPr lang="fr-FR" dirty="0">
              <a:solidFill>
                <a:srgbClr val="C00000"/>
              </a:solidFill>
            </a:endParaRPr>
          </a:p>
        </p:txBody>
      </p:sp>
      <p:sp>
        <p:nvSpPr>
          <p:cNvPr id="3" name="Espace réservé du contenu 2"/>
          <p:cNvSpPr>
            <a:spLocks noGrp="1"/>
          </p:cNvSpPr>
          <p:nvPr>
            <p:ph idx="1"/>
          </p:nvPr>
        </p:nvSpPr>
        <p:spPr>
          <a:xfrm>
            <a:off x="755576" y="1265850"/>
            <a:ext cx="8183880" cy="5816118"/>
          </a:xfrm>
        </p:spPr>
        <p:txBody>
          <a:bodyPr>
            <a:normAutofit fontScale="92500" lnSpcReduction="10000"/>
          </a:bodyPr>
          <a:lstStyle/>
          <a:p>
            <a:pPr algn="r" rtl="1"/>
            <a:r>
              <a:rPr lang="ar-TN" dirty="0"/>
              <a:t>تلتزم الجماعات المحلية بضمان شفافية التصرف والتسيير وتتخذ كل الإجراءات التي تسمح للمتساكنين </a:t>
            </a:r>
            <a:r>
              <a:rPr lang="ar-TN" dirty="0" err="1"/>
              <a:t>بالإطلاع</a:t>
            </a:r>
            <a:r>
              <a:rPr lang="ar-TN" dirty="0"/>
              <a:t> على المعلومات المتعلقة خاصة بـ:</a:t>
            </a:r>
            <a:endParaRPr lang="fr-FR" dirty="0"/>
          </a:p>
          <a:p>
            <a:pPr lvl="0" algn="r" rtl="1"/>
            <a:r>
              <a:rPr lang="ar-TN" dirty="0"/>
              <a:t>مشاريع القرارات الترتيبية للجماعة المحلية</a:t>
            </a:r>
            <a:endParaRPr lang="fr-FR" dirty="0"/>
          </a:p>
          <a:p>
            <a:pPr lvl="0" algn="r" rtl="1"/>
            <a:r>
              <a:rPr lang="ar-TN" dirty="0"/>
              <a:t>التسيير المالي</a:t>
            </a:r>
            <a:endParaRPr lang="fr-FR" dirty="0"/>
          </a:p>
          <a:p>
            <a:pPr lvl="0" algn="r" rtl="1"/>
            <a:r>
              <a:rPr lang="ar-TN" dirty="0"/>
              <a:t>التصرف في الأملاك</a:t>
            </a:r>
            <a:endParaRPr lang="fr-FR" dirty="0"/>
          </a:p>
          <a:p>
            <a:pPr lvl="0" algn="r" rtl="1"/>
            <a:r>
              <a:rPr lang="ar-TN" dirty="0"/>
              <a:t>العقود المبرمة من طرف الجماعة المحلية</a:t>
            </a:r>
            <a:endParaRPr lang="fr-FR" dirty="0"/>
          </a:p>
          <a:p>
            <a:pPr lvl="0" algn="r" rtl="1"/>
            <a:r>
              <a:rPr lang="ar-TN" dirty="0"/>
              <a:t>الأشغال والاستثمارات المزمع انجازها من طرف الجماعة المحلية</a:t>
            </a:r>
            <a:endParaRPr lang="fr-FR" dirty="0"/>
          </a:p>
          <a:p>
            <a:pPr algn="r" rtl="1"/>
            <a:r>
              <a:rPr lang="ar-TN" dirty="0"/>
              <a:t>توضع التقارير المشار إليها على ذمة العموم بكل الوسائل المتاحة.</a:t>
            </a:r>
            <a:endParaRPr lang="fr-FR" dirty="0"/>
          </a:p>
          <a:p>
            <a:pPr algn="r" rtl="1"/>
            <a:r>
              <a:rPr lang="ar-TN" dirty="0"/>
              <a:t>تضمن الجماعات المحلية النفاذ إلى المعلومات الخاصة بتسيير المرافق العامة حسب التشريع الجاري به العمل</a:t>
            </a:r>
            <a:r>
              <a:rPr lang="fr-CA" dirty="0"/>
              <a:t>.</a:t>
            </a:r>
            <a:endParaRPr lang="fr-FR" dirty="0"/>
          </a:p>
          <a:p>
            <a:pPr algn="r" rtl="1"/>
            <a:r>
              <a:rPr lang="ar-TN" dirty="0"/>
              <a:t>تحرص الجماعات المحليّة على نشر كل الوثائق المتعلقة بتسيير المرافق العامة، طالما لا يتعارض ذلك مع مقتضيات الأمن العام والمعطيات الشخصية التي يحميها القانون</a:t>
            </a:r>
            <a:r>
              <a:rPr lang="fr-CA" dirty="0"/>
              <a:t>.</a:t>
            </a:r>
            <a:endParaRPr lang="fr-FR" dirty="0"/>
          </a:p>
          <a:p>
            <a:endParaRPr lang="fr-FR" dirty="0"/>
          </a:p>
          <a:p>
            <a:endParaRPr lang="fr-FR" dirty="0"/>
          </a:p>
        </p:txBody>
      </p:sp>
    </p:spTree>
    <p:extLst>
      <p:ext uri="{BB962C8B-B14F-4D97-AF65-F5344CB8AC3E}">
        <p14:creationId xmlns:p14="http://schemas.microsoft.com/office/powerpoint/2010/main" val="359762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377176"/>
            <a:ext cx="8183880" cy="1051560"/>
          </a:xfrm>
        </p:spPr>
        <p:txBody>
          <a:bodyPr>
            <a:normAutofit fontScale="90000"/>
          </a:bodyPr>
          <a:lstStyle/>
          <a:p>
            <a:pPr algn="ctr"/>
            <a:r>
              <a:rPr lang="ar-TN" dirty="0">
                <a:solidFill>
                  <a:srgbClr val="C00000"/>
                </a:solidFill>
              </a:rPr>
              <a:t>مسائلة المجالس</a:t>
            </a:r>
            <a:br>
              <a:rPr lang="fr-FR" dirty="0"/>
            </a:br>
            <a:endParaRPr lang="fr-FR" dirty="0"/>
          </a:p>
        </p:txBody>
      </p:sp>
      <p:sp>
        <p:nvSpPr>
          <p:cNvPr id="3" name="Espace réservé du contenu 2"/>
          <p:cNvSpPr>
            <a:spLocks noGrp="1"/>
          </p:cNvSpPr>
          <p:nvPr>
            <p:ph idx="1"/>
          </p:nvPr>
        </p:nvSpPr>
        <p:spPr>
          <a:xfrm>
            <a:off x="500034" y="1428736"/>
            <a:ext cx="8183880" cy="4187952"/>
          </a:xfrm>
        </p:spPr>
        <p:txBody>
          <a:bodyPr/>
          <a:lstStyle/>
          <a:p>
            <a:pPr algn="r" rtl="1"/>
            <a:r>
              <a:rPr lang="ar-TN" dirty="0"/>
              <a:t> ماهي شروط</a:t>
            </a:r>
            <a:endParaRPr lang="fr-FR" dirty="0"/>
          </a:p>
          <a:p>
            <a:pPr algn="r" rtl="1"/>
            <a:r>
              <a:rPr lang="ar-TN" dirty="0"/>
              <a:t>اغلبية اعضاء المجلس</a:t>
            </a:r>
          </a:p>
          <a:p>
            <a:pPr algn="r" rtl="1"/>
            <a:r>
              <a:rPr lang="ar-TN" dirty="0"/>
              <a:t>بطلب معلل من </a:t>
            </a:r>
            <a:r>
              <a:rPr lang="fr-FR" dirty="0"/>
              <a:t>5%</a:t>
            </a:r>
            <a:r>
              <a:rPr lang="ar-TN" dirty="0"/>
              <a:t> الناخبين المحليين</a:t>
            </a:r>
          </a:p>
          <a:p>
            <a:pPr algn="r" rtl="1"/>
            <a:r>
              <a:rPr lang="ar-TN" dirty="0"/>
              <a:t>ماهي مجالات المسائلة؟</a:t>
            </a:r>
          </a:p>
          <a:p>
            <a:pPr algn="r" rtl="1"/>
            <a:r>
              <a:rPr lang="ar-TN" dirty="0"/>
              <a:t>التسيير المالي وإبرام العقود والتصرف في الأملاك العامة وتمويل الجمعيات...</a:t>
            </a:r>
          </a:p>
          <a:p>
            <a:pPr algn="r" rtl="1"/>
            <a:endParaRPr lang="fr-FR"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3175" y="4601323"/>
            <a:ext cx="2028825"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5101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1556792"/>
            <a:ext cx="7704667" cy="3332816"/>
          </a:xfrm>
        </p:spPr>
        <p:txBody>
          <a:bodyPr>
            <a:normAutofit/>
          </a:bodyPr>
          <a:lstStyle/>
          <a:p>
            <a:pPr algn="just" rtl="1"/>
            <a:r>
              <a:rPr lang="ar-TN" dirty="0"/>
              <a:t>الإجابة على المقترحات (الفصل).</a:t>
            </a:r>
          </a:p>
          <a:p>
            <a:pPr algn="just" rtl="1"/>
            <a:r>
              <a:rPr lang="ar-TN" dirty="0"/>
              <a:t>كيف تتعامل الجماعة المحلية مع المقترحات؟</a:t>
            </a:r>
          </a:p>
          <a:p>
            <a:pPr algn="just" rtl="1"/>
            <a:r>
              <a:rPr lang="ar-TN" dirty="0"/>
              <a:t>كيفية التصرّف في الشكاوي </a:t>
            </a:r>
            <a:r>
              <a:rPr lang="ar-TN" dirty="0" err="1"/>
              <a:t>والإقتراحات</a:t>
            </a:r>
            <a:r>
              <a:rPr lang="ar-TN" dirty="0"/>
              <a:t> ( باب التهيئة الترابية ، الميزانية التشاركية)</a:t>
            </a:r>
          </a:p>
          <a:p>
            <a:pPr algn="just" rtl="1"/>
            <a:r>
              <a:rPr lang="ar-TN" dirty="0"/>
              <a:t>هل أنّ الأطراف المحليين هم فعلا فاعلين في صنع القرار؟</a:t>
            </a:r>
          </a:p>
          <a:p>
            <a:pPr algn="just" rtl="1"/>
            <a:r>
              <a:rPr lang="ar-TN" dirty="0"/>
              <a:t>هل لهم قوّة </a:t>
            </a:r>
            <a:r>
              <a:rPr lang="ar-TN" dirty="0" err="1"/>
              <a:t>إقتراح</a:t>
            </a:r>
            <a:r>
              <a:rPr lang="ar-TN" dirty="0"/>
              <a:t> حقيقية.</a:t>
            </a:r>
            <a:endParaRPr lang="fr-FR" dirty="0"/>
          </a:p>
          <a:p>
            <a:endParaRPr lang="fr-FR" dirty="0"/>
          </a:p>
        </p:txBody>
      </p:sp>
    </p:spTree>
    <p:extLst>
      <p:ext uri="{BB962C8B-B14F-4D97-AF65-F5344CB8AC3E}">
        <p14:creationId xmlns:p14="http://schemas.microsoft.com/office/powerpoint/2010/main" val="31030142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8183880" cy="1051560"/>
          </a:xfrm>
        </p:spPr>
        <p:txBody>
          <a:bodyPr/>
          <a:lstStyle/>
          <a:p>
            <a:pPr algn="ctr"/>
            <a:r>
              <a:rPr lang="ar-SA" b="1" dirty="0">
                <a:solidFill>
                  <a:srgbClr val="C00000"/>
                </a:solidFill>
              </a:rPr>
              <a:t>الاستثمار البلدي التشاركي</a:t>
            </a:r>
            <a:endParaRPr lang="fr-FR" dirty="0">
              <a:solidFill>
                <a:srgbClr val="C00000"/>
              </a:solidFill>
            </a:endParaRPr>
          </a:p>
        </p:txBody>
      </p:sp>
      <p:sp>
        <p:nvSpPr>
          <p:cNvPr id="3" name="Espace réservé du contenu 2"/>
          <p:cNvSpPr>
            <a:spLocks noGrp="1"/>
          </p:cNvSpPr>
          <p:nvPr>
            <p:ph idx="1"/>
          </p:nvPr>
        </p:nvSpPr>
        <p:spPr>
          <a:xfrm>
            <a:off x="683568" y="1988840"/>
            <a:ext cx="8183880" cy="4187952"/>
          </a:xfrm>
        </p:spPr>
        <p:txBody>
          <a:bodyPr>
            <a:normAutofit fontScale="92500" lnSpcReduction="20000"/>
          </a:bodyPr>
          <a:lstStyle/>
          <a:p>
            <a:pPr lvl="0" algn="r" rtl="1">
              <a:lnSpc>
                <a:spcPct val="110000"/>
              </a:lnSpc>
            </a:pPr>
            <a:r>
              <a:rPr lang="ar-SA" dirty="0"/>
              <a:t>إذ</a:t>
            </a:r>
            <a:r>
              <a:rPr lang="ar-SA" b="1" dirty="0"/>
              <a:t> </a:t>
            </a:r>
            <a:r>
              <a:rPr lang="ar-SA" dirty="0"/>
              <a:t>في إطار مقاربة تشاركية وتدعيما للمواطنة ولمبدأ </a:t>
            </a:r>
            <a:r>
              <a:rPr lang="ar-SA" dirty="0" err="1"/>
              <a:t>الحوكمة</a:t>
            </a:r>
            <a:r>
              <a:rPr lang="ar-SA" dirty="0"/>
              <a:t> المحلية وإعطاء فرصة للمواطن للمشاركة في العمل البلدي بصفة فعلية، فتحت بلدية ميزانيتها لسنة 2018 للمواطنين لاختيار مشاريع القرب التي تهم مناطقهم السكنية في مجال التنوير العمومي وتجميل المدينة والتعبيد والترصيف وذلك من خلال العمل على برنامج الاستثمار البلدي التشاركي لسنة 2018 بعد ان انخرطت في تجربة الميزانية التشاركية سنوات 2015-2016 و   2017   </a:t>
            </a:r>
            <a:r>
              <a:rPr lang="fr-CA" dirty="0"/>
              <a:t> .</a:t>
            </a:r>
            <a:br>
              <a:rPr lang="fr-CA" dirty="0"/>
            </a:br>
            <a:r>
              <a:rPr lang="ar-SA" dirty="0"/>
              <a:t>وتعمل بلدية على تشريك المواطن في كل الجلسات  لتعريفهم بكيفية المشاركة وابداء آرائهم لاختيار المشاريع التي يرغبون في تنفيذيها خلال السنة المقبلة هذا وستنعقد جلسات المناطق بالدوائر البلدية وسيتم الاعلان عنها ضمن خطة اتصالية واضحة وبالتنسيق مع رؤساء الدوائر البلدية</a:t>
            </a:r>
            <a:r>
              <a:rPr lang="fr-CA" dirty="0"/>
              <a:t> </a:t>
            </a:r>
            <a:r>
              <a:rPr lang="ar-SA" dirty="0"/>
              <a:t>.</a:t>
            </a:r>
            <a:endParaRPr lang="fr-FR" dirty="0"/>
          </a:p>
          <a:p>
            <a:pPr algn="r" rtl="1">
              <a:buNone/>
            </a:pPr>
            <a:endParaRPr lang="fr-FR" dirty="0"/>
          </a:p>
          <a:p>
            <a:pPr algn="r"/>
            <a:endParaRPr lang="fr-FR" dirty="0"/>
          </a:p>
        </p:txBody>
      </p:sp>
    </p:spTree>
    <p:extLst>
      <p:ext uri="{BB962C8B-B14F-4D97-AF65-F5344CB8AC3E}">
        <p14:creationId xmlns:p14="http://schemas.microsoft.com/office/powerpoint/2010/main" val="722055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92696"/>
            <a:ext cx="8183880" cy="1051560"/>
          </a:xfrm>
        </p:spPr>
        <p:txBody>
          <a:bodyPr>
            <a:normAutofit fontScale="90000"/>
          </a:bodyPr>
          <a:lstStyle/>
          <a:p>
            <a:pPr algn="ctr"/>
            <a:r>
              <a:rPr lang="ar-TN" b="1" dirty="0">
                <a:solidFill>
                  <a:srgbClr val="C00000"/>
                </a:solidFill>
              </a:rPr>
              <a:t>في المبادئ العامة لتسيير المرافق العامة المحلية</a:t>
            </a:r>
            <a:br>
              <a:rPr lang="fr-FR" b="1" dirty="0"/>
            </a:br>
            <a:endParaRPr lang="fr-FR" dirty="0"/>
          </a:p>
        </p:txBody>
      </p:sp>
      <p:sp>
        <p:nvSpPr>
          <p:cNvPr id="3" name="Espace réservé du contenu 2"/>
          <p:cNvSpPr>
            <a:spLocks noGrp="1"/>
          </p:cNvSpPr>
          <p:nvPr>
            <p:ph idx="1"/>
          </p:nvPr>
        </p:nvSpPr>
        <p:spPr>
          <a:xfrm>
            <a:off x="571472" y="2204864"/>
            <a:ext cx="8183880" cy="4187952"/>
          </a:xfrm>
        </p:spPr>
        <p:txBody>
          <a:bodyPr>
            <a:normAutofit fontScale="92500" lnSpcReduction="10000"/>
          </a:bodyPr>
          <a:lstStyle/>
          <a:p>
            <a:pPr lvl="0" algn="r" rtl="1"/>
            <a:r>
              <a:rPr lang="ar-TN" dirty="0"/>
              <a:t>المساواة بين مستعمليها والمتعاقدين معها،</a:t>
            </a:r>
            <a:endParaRPr lang="fr-FR" dirty="0"/>
          </a:p>
          <a:p>
            <a:pPr lvl="0" algn="r" rtl="1"/>
            <a:r>
              <a:rPr lang="ar-TN" dirty="0"/>
              <a:t>استمرارية الخدمات؛</a:t>
            </a:r>
            <a:endParaRPr lang="fr-FR" dirty="0"/>
          </a:p>
          <a:p>
            <a:pPr lvl="0" algn="r" rtl="1"/>
            <a:r>
              <a:rPr lang="ar-TN" dirty="0"/>
              <a:t>التأقلم مع المتغيّرات الاقتصادية والاجتماعية،</a:t>
            </a:r>
            <a:endParaRPr lang="fr-FR" dirty="0"/>
          </a:p>
          <a:p>
            <a:pPr lvl="0" algn="r" rtl="1"/>
            <a:r>
              <a:rPr lang="ar-TN" dirty="0"/>
              <a:t>الشفافية،</a:t>
            </a:r>
            <a:endParaRPr lang="fr-FR" dirty="0"/>
          </a:p>
          <a:p>
            <a:pPr lvl="0" algn="r" rtl="1"/>
            <a:r>
              <a:rPr lang="ar-TN" dirty="0"/>
              <a:t>المساءلة،</a:t>
            </a:r>
            <a:endParaRPr lang="fr-FR" dirty="0"/>
          </a:p>
          <a:p>
            <a:pPr lvl="0" algn="r" rtl="1"/>
            <a:r>
              <a:rPr lang="ar-TN" dirty="0"/>
              <a:t>الحياد</a:t>
            </a:r>
            <a:endParaRPr lang="fr-FR" dirty="0"/>
          </a:p>
          <a:p>
            <a:pPr lvl="0" algn="r" rtl="1"/>
            <a:r>
              <a:rPr lang="ar-TN" dirty="0"/>
              <a:t>النزاهة،</a:t>
            </a:r>
            <a:endParaRPr lang="fr-FR" dirty="0"/>
          </a:p>
          <a:p>
            <a:pPr lvl="0" algn="r" rtl="1"/>
            <a:r>
              <a:rPr lang="ar-TN" dirty="0"/>
              <a:t>النجاعة والمحافظة على المال العام</a:t>
            </a:r>
          </a:p>
          <a:p>
            <a:pPr lvl="0" algn="r" rtl="1"/>
            <a:r>
              <a:rPr lang="ar-TN" dirty="0"/>
              <a:t>الحوكمة المفتوحة</a:t>
            </a:r>
            <a:r>
              <a:rPr lang="fr-FR" dirty="0"/>
              <a:t>.</a:t>
            </a:r>
          </a:p>
        </p:txBody>
      </p:sp>
    </p:spTree>
    <p:extLst>
      <p:ext uri="{BB962C8B-B14F-4D97-AF65-F5344CB8AC3E}">
        <p14:creationId xmlns:p14="http://schemas.microsoft.com/office/powerpoint/2010/main" val="2131295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TN" dirty="0">
                <a:solidFill>
                  <a:srgbClr val="C00000"/>
                </a:solidFill>
              </a:rPr>
              <a:t>مفهوم المواطنة المحلية</a:t>
            </a:r>
            <a:endParaRPr lang="fr-FR"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pPr algn="r" rtl="1"/>
            <a:r>
              <a:rPr lang="ar-TN" b="1" dirty="0"/>
              <a:t>تشریك المواطنین </a:t>
            </a:r>
            <a:r>
              <a:rPr lang="ar-TN" dirty="0"/>
              <a:t>في تحدید مشروع المدینة، </a:t>
            </a:r>
            <a:endParaRPr lang="fr-FR" dirty="0"/>
          </a:p>
          <a:p>
            <a:pPr algn="r" rtl="1"/>
            <a:r>
              <a:rPr lang="ar-TN" dirty="0"/>
              <a:t>الحق في المدينة</a:t>
            </a:r>
            <a:endParaRPr lang="fr-FR" dirty="0"/>
          </a:p>
          <a:p>
            <a:pPr algn="r" rtl="1"/>
            <a:r>
              <a:rPr lang="ar-TN" dirty="0"/>
              <a:t> التخطیط </a:t>
            </a:r>
            <a:r>
              <a:rPr lang="ar-DZ" dirty="0"/>
              <a:t>,المتابعة , الانجاز...</a:t>
            </a:r>
            <a:endParaRPr lang="fr-FR" dirty="0"/>
          </a:p>
          <a:p>
            <a:pPr algn="r" rtl="1"/>
            <a:r>
              <a:rPr lang="ar-TN" b="1" dirty="0"/>
              <a:t>التأثیر على القرار بشأن مواضیع محددة</a:t>
            </a:r>
            <a:r>
              <a:rPr lang="ar-DZ" b="1" dirty="0"/>
              <a:t>.</a:t>
            </a:r>
            <a:endParaRPr lang="ar-TN" b="1" dirty="0"/>
          </a:p>
          <a:p>
            <a:pPr algn="r" rtl="1"/>
            <a:r>
              <a:rPr lang="ar-TN" dirty="0"/>
              <a:t>• مبدأ« </a:t>
            </a:r>
            <a:r>
              <a:rPr lang="ar-TN" b="1" dirty="0"/>
              <a:t>العیش معا </a:t>
            </a:r>
            <a:r>
              <a:rPr lang="ar-TN" dirty="0"/>
              <a:t>»</a:t>
            </a:r>
            <a:r>
              <a:rPr lang="ar-DZ" dirty="0"/>
              <a:t>.</a:t>
            </a:r>
            <a:endParaRPr lang="fr-FR" dirty="0"/>
          </a:p>
          <a:p>
            <a:pPr algn="r" rtl="1"/>
            <a:r>
              <a:rPr lang="ar-TN" dirty="0"/>
              <a:t> </a:t>
            </a:r>
            <a:r>
              <a:rPr lang="ar-TN" b="1" dirty="0"/>
              <a:t>صلة بین المواطنین والبلدیة</a:t>
            </a:r>
            <a:r>
              <a:rPr lang="ar-DZ" b="1" dirty="0"/>
              <a:t>.</a:t>
            </a:r>
            <a:r>
              <a:rPr lang="fr-FR" b="1" dirty="0"/>
              <a:t> </a:t>
            </a:r>
          </a:p>
          <a:p>
            <a:pPr algn="r" rtl="1"/>
            <a:r>
              <a:rPr lang="ar-TN" b="1" dirty="0"/>
              <a:t>دعم العمل البلدي</a:t>
            </a:r>
            <a:r>
              <a:rPr lang="ar-DZ" b="1" dirty="0"/>
              <a:t>.</a:t>
            </a:r>
            <a:endParaRPr lang="fr-FR" b="1" dirty="0"/>
          </a:p>
          <a:p>
            <a:pPr algn="r" rtl="1"/>
            <a:r>
              <a:rPr lang="ar-TN" dirty="0"/>
              <a:t>الممارسة الیومیة </a:t>
            </a:r>
            <a:r>
              <a:rPr lang="ar-TN" b="1" dirty="0"/>
              <a:t>للدیمقراطیة المحلیة</a:t>
            </a:r>
            <a:r>
              <a:rPr lang="ar-DZ" b="1" dirty="0"/>
              <a:t>.</a:t>
            </a:r>
            <a:endParaRPr lang="ar-TN" b="1" dirty="0"/>
          </a:p>
          <a:p>
            <a:pPr algn="r" rtl="1"/>
            <a:r>
              <a:rPr lang="ar-TN" dirty="0"/>
              <a:t>• تصرف أفضل من أجل </a:t>
            </a:r>
            <a:r>
              <a:rPr lang="ar-TN" b="1" dirty="0"/>
              <a:t>تنمیة حضریة مستدامة</a:t>
            </a:r>
            <a:r>
              <a:rPr lang="ar-DZ" b="1" dirty="0"/>
              <a:t>.</a:t>
            </a:r>
            <a:endParaRPr lang="ar-TN" dirty="0"/>
          </a:p>
          <a:p>
            <a:pPr algn="r" rtl="1"/>
            <a:endParaRPr lang="fr-FR" dirty="0"/>
          </a:p>
        </p:txBody>
      </p:sp>
    </p:spTree>
    <p:extLst>
      <p:ext uri="{BB962C8B-B14F-4D97-AF65-F5344CB8AC3E}">
        <p14:creationId xmlns:p14="http://schemas.microsoft.com/office/powerpoint/2010/main" val="9383373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392112"/>
            <a:ext cx="8229600" cy="1164679"/>
          </a:xfrm>
        </p:spPr>
        <p:txBody>
          <a:bodyPr>
            <a:normAutofit fontScale="90000"/>
          </a:bodyPr>
          <a:lstStyle/>
          <a:p>
            <a:pPr algn="ctr"/>
            <a:r>
              <a:rPr lang="ar-TN" dirty="0">
                <a:solidFill>
                  <a:srgbClr val="C00000"/>
                </a:solidFill>
              </a:rPr>
              <a:t>الشفافية</a:t>
            </a:r>
            <a:br>
              <a:rPr lang="fr-FR" dirty="0"/>
            </a:br>
            <a:endParaRPr lang="fr-FR" dirty="0"/>
          </a:p>
        </p:txBody>
      </p:sp>
      <p:sp>
        <p:nvSpPr>
          <p:cNvPr id="6" name="Espace réservé du contenu 5"/>
          <p:cNvSpPr>
            <a:spLocks noGrp="1"/>
          </p:cNvSpPr>
          <p:nvPr>
            <p:ph sz="quarter" idx="4"/>
          </p:nvPr>
        </p:nvSpPr>
        <p:spPr>
          <a:xfrm>
            <a:off x="971600" y="1725330"/>
            <a:ext cx="7819782" cy="4740558"/>
          </a:xfrm>
        </p:spPr>
        <p:txBody>
          <a:bodyPr>
            <a:normAutofit/>
          </a:bodyPr>
          <a:lstStyle/>
          <a:p>
            <a:pPr algn="r" rtl="1"/>
            <a:r>
              <a:rPr lang="ar-TN" dirty="0"/>
              <a:t>تضمن الجماعات المحلية النفاذ إلى المعلومات الخاصة بتسيير المرافق العامة حسب التشريع الجاري به العمل</a:t>
            </a:r>
            <a:r>
              <a:rPr lang="fr-FR" dirty="0"/>
              <a:t>.</a:t>
            </a:r>
          </a:p>
          <a:p>
            <a:pPr algn="r" rtl="1"/>
            <a:r>
              <a:rPr lang="ar-TN" dirty="0"/>
              <a:t>تحرص الجماعات المحليّة على نشر كل الوثائق المتعلقة بتسيير المرافق العامة، طالما لا يتعارض ذلك مع مقتضيات الأمن العام والمعطيات الشخصية التي يحميها القانون</a:t>
            </a:r>
            <a:r>
              <a:rPr lang="fr-FR" dirty="0"/>
              <a:t>.</a:t>
            </a:r>
          </a:p>
          <a:p>
            <a:pPr algn="r" rtl="1"/>
            <a:r>
              <a:rPr lang="ar-TN" dirty="0"/>
              <a:t>تعد مجالس الجماعات المحلية تقارير دوريّة عن سير المرافق العامة للجماعة. وتنشر التقارير بالموقع الإلكتروني المخصص للجماعة المعنية</a:t>
            </a:r>
            <a:r>
              <a:rPr lang="fr-FR" dirty="0"/>
              <a:t>.</a:t>
            </a:r>
            <a:endParaRPr lang="ar-TN" dirty="0"/>
          </a:p>
          <a:p>
            <a:pPr algn="r" rtl="1"/>
            <a:r>
              <a:rPr lang="ar-TN" dirty="0"/>
              <a:t>تلتزم الجماعات المحلية بضوابط الشفافية والمساواة عند تعهدها مباشرة بتصريف المرفق العام وكذلك في إجراءات إسناد المرافق العامة وفي تنفيذها ومراقبتها</a:t>
            </a:r>
            <a:endParaRPr lang="fr-FR" dirty="0"/>
          </a:p>
          <a:p>
            <a:pPr algn="r" rtl="1"/>
            <a:r>
              <a:rPr lang="ar-TN" dirty="0"/>
              <a:t>ويلزم الأشخاص المكلّفون بإدارة مرفق عام باحترام ضوابط الشفافية والحياد والمساواة في تعاملهم مع مستعملي المرفق</a:t>
            </a:r>
            <a:r>
              <a:rPr lang="fr-FR" dirty="0"/>
              <a:t>.</a:t>
            </a:r>
          </a:p>
          <a:p>
            <a:pPr marL="0" indent="0" algn="r" rtl="1">
              <a:buNone/>
            </a:pPr>
            <a:endParaRPr lang="fr-FR" dirty="0"/>
          </a:p>
          <a:p>
            <a:pPr algn="r"/>
            <a:endParaRPr lang="fr-FR" dirty="0"/>
          </a:p>
        </p:txBody>
      </p:sp>
    </p:spTree>
    <p:extLst>
      <p:ext uri="{BB962C8B-B14F-4D97-AF65-F5344CB8AC3E}">
        <p14:creationId xmlns:p14="http://schemas.microsoft.com/office/powerpoint/2010/main" val="1959730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28942" y="1556792"/>
            <a:ext cx="8183880" cy="4187952"/>
          </a:xfrm>
        </p:spPr>
        <p:txBody>
          <a:bodyPr>
            <a:normAutofit/>
          </a:bodyPr>
          <a:lstStyle/>
          <a:p>
            <a:pPr algn="r" rtl="1"/>
            <a:r>
              <a:rPr lang="ar-TN" dirty="0"/>
              <a:t>بناء على طلب من مكوّنات المجتمع المدني، لمجلس الجماعة المحلّيّة إحداث لجنة خاصة تشمل، إلى جانب أعضاء من المجلس ومن إدارتها، ممثلين عن هيئات المجتمع المدني. تكلّف اللّجنة بمتابعة سير المرافق العامة وتلقي الشكاوى المرفوعة من المواطنين والتحري في شأنها ورفعها إلى المجلس وعند الاقتضاء إعداد اقتراحات لتطوير طرق استغلالها</a:t>
            </a:r>
            <a:r>
              <a:rPr lang="fr-FR" dirty="0"/>
              <a:t>.</a:t>
            </a:r>
          </a:p>
          <a:p>
            <a:pPr algn="r" rtl="1"/>
            <a:r>
              <a:rPr lang="ar-TN" dirty="0"/>
              <a:t>تخصّص اللجنة جلسات نقاش مع المواطنين بشكل دوري وجلسات عمل مع كل المعنيين لمتابعة سير المرافق العامة</a:t>
            </a:r>
            <a:r>
              <a:rPr lang="fr-FR" dirty="0"/>
              <a:t>.</a:t>
            </a:r>
          </a:p>
          <a:p>
            <a:pPr algn="r"/>
            <a:endParaRPr lang="fr-FR" dirty="0"/>
          </a:p>
          <a:p>
            <a:endParaRPr lang="fr-FR" dirty="0"/>
          </a:p>
        </p:txBody>
      </p:sp>
    </p:spTree>
    <p:extLst>
      <p:ext uri="{BB962C8B-B14F-4D97-AF65-F5344CB8AC3E}">
        <p14:creationId xmlns:p14="http://schemas.microsoft.com/office/powerpoint/2010/main" val="1377163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1484784"/>
            <a:ext cx="7704667" cy="3332816"/>
          </a:xfrm>
        </p:spPr>
        <p:txBody>
          <a:bodyPr/>
          <a:lstStyle/>
          <a:p>
            <a:pPr algn="r" rtl="1"/>
            <a:r>
              <a:rPr lang="ar-TN" dirty="0"/>
              <a:t>تعمل الجماعة المحلية على تفعيل آليات الديمقراطية التشاركية في اختيار طرق تسيير المرافق العامّة ومراقبة احترام مبادئ تسييرها</a:t>
            </a:r>
            <a:r>
              <a:rPr lang="fr-FR" dirty="0"/>
              <a:t>.</a:t>
            </a:r>
            <a:endParaRPr lang="ar-TN" dirty="0"/>
          </a:p>
          <a:p>
            <a:pPr algn="r" rtl="1"/>
            <a:r>
              <a:rPr lang="ar-TN" dirty="0"/>
              <a:t>للجماعة المحلية أن تستبين مستعملي أحد المرافق العامة المحلية حول أداء المرفق بواسطة استمارة يقع إعدادها للغرض، على أن تراعي مقتضيات الموضوعية والاستقلالية في صياغتها ودراسة نتائجها</a:t>
            </a:r>
            <a:endParaRPr lang="fr-FR" dirty="0"/>
          </a:p>
        </p:txBody>
      </p:sp>
    </p:spTree>
    <p:extLst>
      <p:ext uri="{BB962C8B-B14F-4D97-AF65-F5344CB8AC3E}">
        <p14:creationId xmlns:p14="http://schemas.microsoft.com/office/powerpoint/2010/main" val="4065743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183880" cy="1051560"/>
          </a:xfrm>
        </p:spPr>
        <p:txBody>
          <a:bodyPr/>
          <a:lstStyle/>
          <a:p>
            <a:pPr algn="ctr"/>
            <a:r>
              <a:rPr lang="ar-DZ" dirty="0">
                <a:solidFill>
                  <a:srgbClr val="C00000"/>
                </a:solidFill>
              </a:rPr>
              <a:t>ا</a:t>
            </a:r>
            <a:r>
              <a:rPr lang="ar-TN" dirty="0" err="1">
                <a:solidFill>
                  <a:srgbClr val="C00000"/>
                </a:solidFill>
              </a:rPr>
              <a:t>لنجاعة</a:t>
            </a:r>
            <a:r>
              <a:rPr lang="ar-TN" dirty="0">
                <a:solidFill>
                  <a:srgbClr val="C00000"/>
                </a:solidFill>
              </a:rPr>
              <a:t> </a:t>
            </a:r>
            <a:endParaRPr lang="fr-FR" dirty="0">
              <a:solidFill>
                <a:srgbClr val="C00000"/>
              </a:solidFill>
            </a:endParaRPr>
          </a:p>
        </p:txBody>
      </p:sp>
      <p:sp>
        <p:nvSpPr>
          <p:cNvPr id="3" name="Espace réservé du contenu 2"/>
          <p:cNvSpPr>
            <a:spLocks noGrp="1"/>
          </p:cNvSpPr>
          <p:nvPr>
            <p:ph idx="1"/>
          </p:nvPr>
        </p:nvSpPr>
        <p:spPr>
          <a:xfrm>
            <a:off x="571472" y="1571612"/>
            <a:ext cx="8183880" cy="4187952"/>
          </a:xfrm>
        </p:spPr>
        <p:txBody>
          <a:bodyPr/>
          <a:lstStyle/>
          <a:p>
            <a:pPr algn="r" rtl="1"/>
            <a:r>
              <a:rPr lang="ar-TN" dirty="0"/>
              <a:t>يتولى مجلس الجماعة المحلية خلال السنة الأخيرة من مدته النيابية تكليف خبير لتقييم طرق سير المرافق العامة ذات الصبغة الاقتصادية وإسناد التصرّف فيها وفق التشريع والتراتيب الجاري به العمل. ينشر تقرير التقييم بالموقع الإلكتروني المخصص للجماعة بعد عرضه علنا في آخر جلسة لمجلس الجماعة</a:t>
            </a:r>
            <a:r>
              <a:rPr lang="fr-FR" dirty="0"/>
              <a:t>.</a:t>
            </a:r>
          </a:p>
          <a:p>
            <a:pPr algn="r"/>
            <a:endParaRPr lang="fr-FR" dirty="0"/>
          </a:p>
        </p:txBody>
      </p:sp>
    </p:spTree>
    <p:extLst>
      <p:ext uri="{BB962C8B-B14F-4D97-AF65-F5344CB8AC3E}">
        <p14:creationId xmlns:p14="http://schemas.microsoft.com/office/powerpoint/2010/main" val="2267490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42918"/>
            <a:ext cx="8183880" cy="1051560"/>
          </a:xfrm>
        </p:spPr>
        <p:txBody>
          <a:bodyPr>
            <a:normAutofit fontScale="90000"/>
          </a:bodyPr>
          <a:lstStyle/>
          <a:p>
            <a:pPr lvl="0" algn="ctr"/>
            <a:r>
              <a:rPr lang="ar-TN" dirty="0">
                <a:solidFill>
                  <a:srgbClr val="C00000"/>
                </a:solidFill>
              </a:rPr>
              <a:t>النجاعة والمحافظة على المال العام</a:t>
            </a:r>
            <a:br>
              <a:rPr lang="fr-FR" dirty="0"/>
            </a:br>
            <a:endParaRPr lang="fr-FR" dirty="0"/>
          </a:p>
        </p:txBody>
      </p:sp>
      <p:sp>
        <p:nvSpPr>
          <p:cNvPr id="3" name="Espace réservé du contenu 2"/>
          <p:cNvSpPr>
            <a:spLocks noGrp="1"/>
          </p:cNvSpPr>
          <p:nvPr>
            <p:ph idx="1"/>
          </p:nvPr>
        </p:nvSpPr>
        <p:spPr>
          <a:xfrm>
            <a:off x="500034" y="1500174"/>
            <a:ext cx="8183880" cy="4187952"/>
          </a:xfrm>
        </p:spPr>
        <p:txBody>
          <a:bodyPr/>
          <a:lstStyle/>
          <a:p>
            <a:pPr algn="r" rtl="1"/>
            <a:r>
              <a:rPr lang="ar-TN" dirty="0"/>
              <a:t>يخضع اختيار طرق تسيير المرافق العامّة من قبل مجالس الجماعات المحلية إلى موازنة لاختيار الطريقة الأفضل بالنظر إلى معايير النجاعة والجودة وبالنظر لإمكانيات الجماعة المحلية ذاتها. ولمجلس الجماعة الاستنارة بخبرة من يراهم في تقدير الطريقة الأفضل لتسيير المرفق العام واختيارها.</a:t>
            </a:r>
            <a:endParaRPr lang="fr-FR" dirty="0"/>
          </a:p>
          <a:p>
            <a:pPr algn="r"/>
            <a:endParaRPr lang="fr-FR" dirty="0"/>
          </a:p>
        </p:txBody>
      </p:sp>
    </p:spTree>
    <p:extLst>
      <p:ext uri="{BB962C8B-B14F-4D97-AF65-F5344CB8AC3E}">
        <p14:creationId xmlns:p14="http://schemas.microsoft.com/office/powerpoint/2010/main" val="1509356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183880" cy="1051560"/>
          </a:xfrm>
        </p:spPr>
        <p:txBody>
          <a:bodyPr/>
          <a:lstStyle/>
          <a:p>
            <a:pPr algn="ctr"/>
            <a:r>
              <a:rPr lang="ar-TN" dirty="0"/>
              <a:t> </a:t>
            </a:r>
            <a:r>
              <a:rPr lang="ar-TN" dirty="0">
                <a:solidFill>
                  <a:srgbClr val="C00000"/>
                </a:solidFill>
              </a:rPr>
              <a:t>مساعدات</a:t>
            </a:r>
            <a:r>
              <a:rPr lang="ar-TN" dirty="0"/>
              <a:t> </a:t>
            </a:r>
            <a:endParaRPr lang="fr-FR" dirty="0"/>
          </a:p>
        </p:txBody>
      </p:sp>
      <p:sp>
        <p:nvSpPr>
          <p:cNvPr id="3" name="Espace réservé du contenu 2"/>
          <p:cNvSpPr>
            <a:spLocks noGrp="1"/>
          </p:cNvSpPr>
          <p:nvPr>
            <p:ph idx="1"/>
          </p:nvPr>
        </p:nvSpPr>
        <p:spPr>
          <a:xfrm>
            <a:off x="755576" y="1340768"/>
            <a:ext cx="8183880" cy="4805726"/>
          </a:xfrm>
        </p:spPr>
        <p:txBody>
          <a:bodyPr>
            <a:normAutofit/>
          </a:bodyPr>
          <a:lstStyle/>
          <a:p>
            <a:pPr algn="r" rtl="1"/>
            <a:r>
              <a:rPr lang="ar-TN" dirty="0"/>
              <a:t>للجماعات المحلّيّة أن تعلن نيتها منح مساعدات ماليّة لتمويل الأنشطة الاجتماعية والثقافية للجمعيّات المحدثة طبقا للقانون وذلك بناء على مطالب يتم إيداعها في الأجل المحدد على أن يكون كل مطلب مرفوق بالنظام الأساسي للجمعية المعنية وبآخر تقرير أدبي ومالي المصادق عليهما طبق القانون</a:t>
            </a:r>
            <a:r>
              <a:rPr lang="fr-FR" dirty="0"/>
              <a:t>.</a:t>
            </a:r>
          </a:p>
          <a:p>
            <a:pPr algn="r" rtl="1"/>
            <a:r>
              <a:rPr lang="ar-TN" dirty="0"/>
              <a:t>يتمّ إسناد المنح والمساعدات على أساس برنامج نشاط ومعايير موضوعية وبناء على تقرير لجنة فرز يعينها مكتب الجماعة المحلية يتم نشره بالموقع الإلكتروني المخصص للجماعة المحلية</a:t>
            </a:r>
            <a:r>
              <a:rPr lang="fr-FR" dirty="0"/>
              <a:t>.</a:t>
            </a:r>
          </a:p>
          <a:p>
            <a:pPr algn="r" rtl="1"/>
            <a:r>
              <a:rPr lang="ar-TN" dirty="0"/>
              <a:t>تسعى الجماعات المحلّيّة، كلّ حسب مرجع نظرها، لتشجيع الأنشطة الاجتماعيّة والتّظاهرات الثّقافيّة أو التّظاهرات الرّياضيّة القانونية التي تنظمها الجمعيات والهيئات المهنية</a:t>
            </a:r>
            <a:endParaRPr lang="fr-FR" dirty="0"/>
          </a:p>
        </p:txBody>
      </p:sp>
    </p:spTree>
    <p:extLst>
      <p:ext uri="{BB962C8B-B14F-4D97-AF65-F5344CB8AC3E}">
        <p14:creationId xmlns:p14="http://schemas.microsoft.com/office/powerpoint/2010/main" val="1213933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14290"/>
            <a:ext cx="8183880" cy="1051560"/>
          </a:xfrm>
        </p:spPr>
        <p:txBody>
          <a:bodyPr/>
          <a:lstStyle/>
          <a:p>
            <a:pPr algn="ctr"/>
            <a:r>
              <a:rPr lang="ar-TN" dirty="0">
                <a:solidFill>
                  <a:srgbClr val="C00000"/>
                </a:solidFill>
              </a:rPr>
              <a:t>اعتمادات</a:t>
            </a:r>
            <a:endParaRPr lang="fr-FR" dirty="0">
              <a:solidFill>
                <a:srgbClr val="C00000"/>
              </a:solidFill>
            </a:endParaRPr>
          </a:p>
        </p:txBody>
      </p:sp>
      <p:sp>
        <p:nvSpPr>
          <p:cNvPr id="3" name="Espace réservé du contenu 2"/>
          <p:cNvSpPr>
            <a:spLocks noGrp="1"/>
          </p:cNvSpPr>
          <p:nvPr>
            <p:ph idx="1"/>
          </p:nvPr>
        </p:nvSpPr>
        <p:spPr>
          <a:xfrm>
            <a:off x="642910" y="1545165"/>
            <a:ext cx="8183880" cy="5328592"/>
          </a:xfrm>
        </p:spPr>
        <p:txBody>
          <a:bodyPr>
            <a:normAutofit/>
          </a:bodyPr>
          <a:lstStyle/>
          <a:p>
            <a:pPr algn="r" rtl="1"/>
            <a:r>
              <a:rPr lang="ar-TN" dirty="0"/>
              <a:t>تعمل الجماعات المحلية على تخصيص اعتمادات قدر الإمكان لمساعدة ذوي الاحتياجات الخصوصية وفاقدي السند العائلي والأطفال والنساء من ضحايا العنف</a:t>
            </a:r>
            <a:r>
              <a:rPr lang="fr-FR" dirty="0"/>
              <a:t>.</a:t>
            </a:r>
          </a:p>
          <a:p>
            <a:pPr algn="r" rtl="1"/>
            <a:r>
              <a:rPr lang="ar-TN" dirty="0"/>
              <a:t>بناء على ما يتوفر لديها من معطيات إحصائية، تقترح الجماعات المحلية على السلط المركزية برامج دعم مقاومة الفقر ورعاية المعوزين</a:t>
            </a:r>
            <a:r>
              <a:rPr lang="fr-FR" dirty="0"/>
              <a:t>.</a:t>
            </a:r>
          </a:p>
          <a:p>
            <a:pPr algn="r" rtl="1"/>
            <a:r>
              <a:rPr lang="ar-TN" dirty="0"/>
              <a:t>فضلا عن اعتماد المعطيات الإحصائية التي يوفرها المعهد الوطني للإحصاء والمصالح الإدارية للسّلط المركزية، للجماعة المحلية تكليف جمعيات معروفة </a:t>
            </a:r>
            <a:r>
              <a:rPr lang="ar-TN" dirty="0" err="1"/>
              <a:t>بحياديتها</a:t>
            </a:r>
            <a:r>
              <a:rPr lang="ar-TN" dirty="0"/>
              <a:t> تجاه التنظيمات السياسية لإحصاء الشرائح المعنية وتنفيذ برامج المساعدة والسهر على تسيير مراكز رعاية يتم إنشاؤها للغرض وفقا لاتفاقية يصادق عليها مجلس الجماعة ويتمّ إعلام العموم بالموقع الالكتروني للجماعة المحلية</a:t>
            </a:r>
            <a:r>
              <a:rPr lang="fr-FR" dirty="0"/>
              <a:t>.</a:t>
            </a:r>
          </a:p>
          <a:p>
            <a:pPr algn="r"/>
            <a:endParaRPr lang="fr-FR" dirty="0"/>
          </a:p>
        </p:txBody>
      </p:sp>
    </p:spTree>
    <p:extLst>
      <p:ext uri="{BB962C8B-B14F-4D97-AF65-F5344CB8AC3E}">
        <p14:creationId xmlns:p14="http://schemas.microsoft.com/office/powerpoint/2010/main" val="27405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357166"/>
            <a:ext cx="8183880" cy="1051560"/>
          </a:xfrm>
        </p:spPr>
        <p:txBody>
          <a:bodyPr>
            <a:normAutofit/>
          </a:bodyPr>
          <a:lstStyle/>
          <a:p>
            <a:pPr algn="ctr"/>
            <a:r>
              <a:rPr lang="ar-TN" dirty="0">
                <a:solidFill>
                  <a:srgbClr val="C00000"/>
                </a:solidFill>
              </a:rPr>
              <a:t>من هي الأطراف</a:t>
            </a:r>
            <a:r>
              <a:rPr lang="ar-DZ" dirty="0">
                <a:solidFill>
                  <a:srgbClr val="C00000"/>
                </a:solidFill>
              </a:rPr>
              <a:t> المشاركة</a:t>
            </a:r>
            <a:endParaRPr lang="fr-FR" dirty="0">
              <a:solidFill>
                <a:srgbClr val="C00000"/>
              </a:solidFill>
            </a:endParaRPr>
          </a:p>
        </p:txBody>
      </p:sp>
      <p:sp>
        <p:nvSpPr>
          <p:cNvPr id="3" name="Espace réservé du contenu 2"/>
          <p:cNvSpPr>
            <a:spLocks noGrp="1"/>
          </p:cNvSpPr>
          <p:nvPr>
            <p:ph idx="1"/>
          </p:nvPr>
        </p:nvSpPr>
        <p:spPr>
          <a:xfrm>
            <a:off x="960120" y="1556792"/>
            <a:ext cx="8183880" cy="4187952"/>
          </a:xfrm>
        </p:spPr>
        <p:txBody>
          <a:bodyPr/>
          <a:lstStyle/>
          <a:p>
            <a:pPr algn="just" rtl="1"/>
            <a:r>
              <a:rPr lang="ar-TN" dirty="0" err="1"/>
              <a:t>الحوكمة</a:t>
            </a:r>
            <a:r>
              <a:rPr lang="ar-TN" dirty="0"/>
              <a:t> المفتوحة تطرح مسألة الوساطة، التعديل، التقييم وفض النزاعات.</a:t>
            </a:r>
          </a:p>
          <a:p>
            <a:pPr algn="just" rtl="1"/>
            <a:r>
              <a:rPr lang="ar-TN" dirty="0"/>
              <a:t>من هي الأطراف المشاركة؟</a:t>
            </a:r>
          </a:p>
          <a:p>
            <a:pPr algn="just" rtl="1">
              <a:buNone/>
            </a:pPr>
            <a:r>
              <a:rPr lang="ar-TN" dirty="0"/>
              <a:t>   - الجماعة العمومية المحلية (طرف وحكم في معالجة الملاحظات والشكاوي)</a:t>
            </a:r>
          </a:p>
          <a:p>
            <a:pPr algn="just" rtl="1">
              <a:buNone/>
            </a:pPr>
            <a:r>
              <a:rPr lang="ar-TN" dirty="0"/>
              <a:t>    -  دور </a:t>
            </a:r>
            <a:r>
              <a:rPr lang="ar-TN" dirty="0">
                <a:solidFill>
                  <a:srgbClr val="FF0000"/>
                </a:solidFill>
              </a:rPr>
              <a:t>القضاء</a:t>
            </a:r>
            <a:r>
              <a:rPr lang="ar-TN" dirty="0"/>
              <a:t> على المستوى المحلي.</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2133" y="116632"/>
            <a:ext cx="7704667" cy="6624736"/>
          </a:xfrm>
        </p:spPr>
        <p:txBody>
          <a:bodyPr>
            <a:normAutofit/>
          </a:bodyPr>
          <a:lstStyle/>
          <a:p>
            <a:pPr algn="r" rtl="1"/>
            <a:r>
              <a:rPr lang="ar-TN" dirty="0"/>
              <a:t>و يكرس الإطار </a:t>
            </a:r>
            <a:r>
              <a:rPr lang="ar-TN" dirty="0" err="1"/>
              <a:t>القانونى</a:t>
            </a:r>
            <a:r>
              <a:rPr lang="ar-TN" dirty="0"/>
              <a:t> الجديد  التشاركية  بين الحق و الواجب</a:t>
            </a:r>
            <a:r>
              <a:rPr lang="ar-TN" b="1" dirty="0"/>
              <a:t>  </a:t>
            </a:r>
            <a:r>
              <a:rPr lang="ar-TN" dirty="0"/>
              <a:t>إذ</a:t>
            </a:r>
            <a:r>
              <a:rPr lang="ar-TN" b="1" dirty="0"/>
              <a:t> </a:t>
            </a:r>
            <a:r>
              <a:rPr lang="ar-TN" dirty="0"/>
              <a:t>من خلال تعريف المشرع للبلدية يبدو أن مبدأ مشاركة المواطن هو واجب على الجماعة المحلية إذ ينص المشروع أن " </a:t>
            </a:r>
            <a:r>
              <a:rPr lang="ar-TN" i="1" dirty="0"/>
              <a:t>البلديّة جماعة محليّة تتمتّع بالشخصيّة المدنية والاستقلال المالي تتولى التصرّف في الشؤون البلديّة وفقا لمبدأ التّدبير الحرّ وتعمل على تنمية المنطقة اقتصاديا واجتماعيّا وثقافيّا وبيئيا وحضريا وإسداء الخدمات لمنظوريها والإصغاء لمشاغل متساكنيها وتشريكهم في تصريف الشأن المحلي</a:t>
            </a:r>
            <a:r>
              <a:rPr lang="ar-TN" dirty="0"/>
              <a:t>".</a:t>
            </a:r>
            <a:endParaRPr lang="fr-FR" dirty="0"/>
          </a:p>
          <a:p>
            <a:pPr algn="r"/>
            <a:endParaRPr lang="fr-FR" dirty="0"/>
          </a:p>
        </p:txBody>
      </p:sp>
    </p:spTree>
    <p:extLst>
      <p:ext uri="{BB962C8B-B14F-4D97-AF65-F5344CB8AC3E}">
        <p14:creationId xmlns:p14="http://schemas.microsoft.com/office/powerpoint/2010/main" val="2955328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183880" cy="1051560"/>
          </a:xfrm>
        </p:spPr>
        <p:txBody>
          <a:bodyPr>
            <a:normAutofit fontScale="90000"/>
          </a:bodyPr>
          <a:lstStyle/>
          <a:p>
            <a:pPr algn="ctr"/>
            <a:r>
              <a:rPr lang="ar-TN" dirty="0">
                <a:solidFill>
                  <a:srgbClr val="C00000"/>
                </a:solidFill>
              </a:rPr>
              <a:t>على الصبغة الإلزامية </a:t>
            </a:r>
            <a:r>
              <a:rPr lang="ar-TN" dirty="0" err="1">
                <a:solidFill>
                  <a:srgbClr val="C00000"/>
                </a:solidFill>
              </a:rPr>
              <a:t>لإحترام</a:t>
            </a:r>
            <a:r>
              <a:rPr lang="ar-TN" dirty="0">
                <a:solidFill>
                  <a:srgbClr val="C00000"/>
                </a:solidFill>
              </a:rPr>
              <a:t> حق المشاركة</a:t>
            </a:r>
            <a:endParaRPr lang="fr-FR" dirty="0">
              <a:solidFill>
                <a:srgbClr val="C00000"/>
              </a:solidFill>
            </a:endParaRPr>
          </a:p>
        </p:txBody>
      </p:sp>
      <p:sp>
        <p:nvSpPr>
          <p:cNvPr id="3" name="Espace réservé du contenu 2"/>
          <p:cNvSpPr>
            <a:spLocks noGrp="1"/>
          </p:cNvSpPr>
          <p:nvPr>
            <p:ph idx="1"/>
          </p:nvPr>
        </p:nvSpPr>
        <p:spPr>
          <a:xfrm>
            <a:off x="755576" y="1654972"/>
            <a:ext cx="8183880" cy="4929222"/>
          </a:xfrm>
        </p:spPr>
        <p:txBody>
          <a:bodyPr>
            <a:normAutofit/>
          </a:bodyPr>
          <a:lstStyle/>
          <a:p>
            <a:pPr algn="r" rtl="1"/>
            <a:r>
              <a:rPr lang="ar-TN" dirty="0"/>
              <a:t>"</a:t>
            </a:r>
            <a:r>
              <a:rPr lang="ar-TN" i="1" dirty="0"/>
              <a:t>تلتزم الجماعة المحلية باتخاذ كل التدابير لإعلام المواطنين ومنظمات المجتمع المدني مسبقا بالسياسات العامة والبرامج التنموية وضمان مشاركتهم" كما " يخضع اعتماد البرامج التنموية وجوبا إلى آليات الديمقراطية التشاركية« </a:t>
            </a:r>
            <a:endParaRPr lang="fr-FR" i="1" dirty="0"/>
          </a:p>
          <a:p>
            <a:pPr algn="r" rtl="1"/>
            <a:r>
              <a:rPr lang="ar-TN" dirty="0"/>
              <a:t>  وهو ما يجعل من تشريك المواطن شرطا من شروط صحة اتخاذ القرارات المحلية.</a:t>
            </a:r>
            <a:r>
              <a:rPr lang="en-US" dirty="0"/>
              <a:t> </a:t>
            </a:r>
            <a:r>
              <a:rPr lang="ar-TN" dirty="0"/>
              <a:t>و تترتب عن هاته الصبغة الإلزامية نتائج قانونية أهمها إمكانية المواطن الذي تم إقصاؤه من المشاركة من الإلتجاء للقضاء لطلب إلغاء القرار على هذا الأساس</a:t>
            </a:r>
            <a:r>
              <a:rPr lang="fr-FR" dirty="0"/>
              <a:t> </a:t>
            </a:r>
            <a:r>
              <a:rPr lang="ar-TN" dirty="0"/>
              <a:t>« </a:t>
            </a:r>
            <a:endParaRPr lang="fr-FR" dirty="0"/>
          </a:p>
          <a:p>
            <a:pPr marL="0" indent="0" algn="r" rtl="1">
              <a:buNone/>
            </a:pPr>
            <a:endParaRPr lang="fr-FR" dirty="0"/>
          </a:p>
          <a:p>
            <a:pPr algn="r"/>
            <a:endParaRPr lang="fr-FR" dirty="0"/>
          </a:p>
        </p:txBody>
      </p:sp>
    </p:spTree>
    <p:extLst>
      <p:ext uri="{BB962C8B-B14F-4D97-AF65-F5344CB8AC3E}">
        <p14:creationId xmlns:p14="http://schemas.microsoft.com/office/powerpoint/2010/main" val="99778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TN" dirty="0">
                <a:solidFill>
                  <a:srgbClr val="C00000"/>
                </a:solidFill>
              </a:rPr>
              <a:t>الحكم المحلي</a:t>
            </a:r>
            <a:endParaRPr lang="fr-FR" dirty="0">
              <a:solidFill>
                <a:srgbClr val="C00000"/>
              </a:solidFill>
            </a:endParaRPr>
          </a:p>
        </p:txBody>
      </p:sp>
      <p:sp>
        <p:nvSpPr>
          <p:cNvPr id="3" name="Espace réservé du contenu 2"/>
          <p:cNvSpPr>
            <a:spLocks noGrp="1"/>
          </p:cNvSpPr>
          <p:nvPr>
            <p:ph idx="1"/>
          </p:nvPr>
        </p:nvSpPr>
        <p:spPr/>
        <p:txBody>
          <a:bodyPr/>
          <a:lstStyle/>
          <a:p>
            <a:pPr algn="just" rtl="1"/>
            <a:r>
              <a:rPr lang="ar-TN" dirty="0"/>
              <a:t>كيفية ممارسة السياسة المحلية وتنفيذ الأعمال بالتنسيق مع الأطراف الفاعلة وذلك عبر آليات الديمقراطية التشاركية.</a:t>
            </a:r>
            <a:endParaRPr lang="fr-FR" dirty="0"/>
          </a:p>
          <a:p>
            <a:pPr algn="just" rtl="1"/>
            <a:endParaRPr lang="ar-TN" dirty="0"/>
          </a:p>
          <a:p>
            <a:pPr algn="just" rtl="1"/>
            <a:r>
              <a:rPr lang="ar-TN" dirty="0"/>
              <a:t>ركائز الحكم المحلي: - إطار ترابي: اللامركزية</a:t>
            </a:r>
          </a:p>
          <a:p>
            <a:pPr algn="just" rtl="1">
              <a:buNone/>
            </a:pPr>
            <a:r>
              <a:rPr lang="ar-TN" dirty="0"/>
              <a:t>                            - إطار تشاركي : أطراف</a:t>
            </a:r>
            <a:endParaRPr lang="fr-FR" dirty="0"/>
          </a:p>
          <a:p>
            <a:pPr algn="just" rtl="1">
              <a:buNone/>
            </a:pPr>
            <a:r>
              <a:rPr lang="fr-FR"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08AF1-09A3-839E-39A4-5B0E3D8F2D2B}"/>
              </a:ext>
            </a:extLst>
          </p:cNvPr>
          <p:cNvSpPr>
            <a:spLocks noGrp="1"/>
          </p:cNvSpPr>
          <p:nvPr>
            <p:ph type="title"/>
          </p:nvPr>
        </p:nvSpPr>
        <p:spPr>
          <a:xfrm>
            <a:off x="927520" y="1052736"/>
            <a:ext cx="8183880" cy="5156016"/>
          </a:xfrm>
        </p:spPr>
        <p:txBody>
          <a:bodyPr vert="horz" lIns="182880" tIns="91440">
            <a:normAutofit fontScale="90000"/>
          </a:bodyPr>
          <a:lstStyle/>
          <a:p>
            <a:pPr marL="265176" indent="-265176" algn="r" rtl="1">
              <a:spcBef>
                <a:spcPts val="250"/>
              </a:spcBef>
              <a:buClr>
                <a:schemeClr val="accent1"/>
              </a:buClr>
              <a:buSzPct val="80000"/>
              <a:buFont typeface="Wingdings 2"/>
              <a:buChar char=""/>
            </a:pPr>
            <a:r>
              <a:rPr lang="ar-TN" sz="2800" b="0" dirty="0">
                <a:solidFill>
                  <a:schemeClr val="tx1"/>
                </a:solidFill>
                <a:effectLst/>
                <a:latin typeface="+mn-lt"/>
                <a:ea typeface="+mn-ea"/>
                <a:cs typeface="+mn-cs"/>
              </a:rPr>
              <a:t>يتم عرض البرامج التنموية على مصادقة المجالس المحلية المعنية بعد استيفاء الإجراءات المنصوص عليها بهذا الفصل"</a:t>
            </a:r>
            <a:br>
              <a:rPr lang="fr-FR" sz="2800" b="0" dirty="0">
                <a:solidFill>
                  <a:schemeClr val="tx1"/>
                </a:solidFill>
                <a:effectLst/>
                <a:latin typeface="+mn-lt"/>
                <a:ea typeface="+mn-ea"/>
                <a:cs typeface="+mn-cs"/>
              </a:rPr>
            </a:br>
            <a:r>
              <a:rPr lang="ar-TN" sz="2800" b="0" dirty="0">
                <a:solidFill>
                  <a:schemeClr val="tx1"/>
                </a:solidFill>
                <a:effectLst/>
                <a:latin typeface="+mn-lt"/>
                <a:ea typeface="+mn-ea"/>
                <a:cs typeface="+mn-cs"/>
              </a:rPr>
              <a:t>""ولا يمكن إعدادها إلا بعد استيفاء إجراء مشاركة فعلية للمتساكنين ولمنظمات المجتمع المدني".</a:t>
            </a:r>
            <a:br>
              <a:rPr lang="fr-FR" sz="2800" b="0" dirty="0">
                <a:solidFill>
                  <a:schemeClr val="tx1"/>
                </a:solidFill>
                <a:effectLst/>
                <a:latin typeface="+mn-lt"/>
                <a:ea typeface="+mn-ea"/>
                <a:cs typeface="+mn-cs"/>
              </a:rPr>
            </a:br>
            <a:r>
              <a:rPr lang="ar-TN" sz="2800" b="0" dirty="0">
                <a:solidFill>
                  <a:schemeClr val="tx1"/>
                </a:solidFill>
                <a:effectLst/>
                <a:latin typeface="+mn-lt"/>
                <a:ea typeface="+mn-ea"/>
                <a:cs typeface="+mn-cs"/>
              </a:rPr>
              <a:t>"يضمن مجلس الجماعة المحلية للمتساكنين مشاركة فعلية شاملة لكافة الفئات الاجتماعية والمناطق المكونة للجماعة المحلية في مختلف مراحل إعداد برامج التنمية ومتابعة تنفيذها وتقييمها".</a:t>
            </a:r>
            <a:br>
              <a:rPr lang="fr-FR" sz="2800" b="0" dirty="0">
                <a:solidFill>
                  <a:schemeClr val="tx1"/>
                </a:solidFill>
                <a:effectLst/>
                <a:latin typeface="+mn-lt"/>
                <a:ea typeface="+mn-ea"/>
                <a:cs typeface="+mn-cs"/>
              </a:rPr>
            </a:br>
            <a:r>
              <a:rPr lang="ar-TN" sz="2800" b="0" dirty="0">
                <a:solidFill>
                  <a:schemeClr val="tx1"/>
                </a:solidFill>
                <a:effectLst/>
                <a:latin typeface="+mn-lt"/>
                <a:ea typeface="+mn-ea"/>
                <a:cs typeface="+mn-cs"/>
              </a:rPr>
              <a:t>"ترفض المجالس المحلية كل برنامج تنموي لا يحترم أحكام هذا الفصل". </a:t>
            </a:r>
            <a:br>
              <a:rPr lang="fr-FR" sz="2800" b="0" dirty="0">
                <a:solidFill>
                  <a:schemeClr val="tx1"/>
                </a:solidFill>
                <a:effectLst/>
                <a:latin typeface="+mn-lt"/>
                <a:ea typeface="+mn-ea"/>
                <a:cs typeface="+mn-cs"/>
              </a:rPr>
            </a:br>
            <a:r>
              <a:rPr lang="ar-TN" sz="2800" b="0" dirty="0">
                <a:solidFill>
                  <a:schemeClr val="tx1"/>
                </a:solidFill>
                <a:effectLst/>
                <a:latin typeface="+mn-lt"/>
                <a:ea typeface="+mn-ea"/>
                <a:cs typeface="+mn-cs"/>
              </a:rPr>
              <a:t>" لا تدخل القرارات المذكورة حيز التنفيذ إلا بعد انعقاد اللقاء العلني مع المتساكنين</a:t>
            </a:r>
            <a:endParaRPr lang="en-US" sz="2800" b="0" dirty="0">
              <a:solidFill>
                <a:schemeClr val="tx1"/>
              </a:solidFill>
              <a:effectLst/>
              <a:latin typeface="+mn-lt"/>
              <a:ea typeface="+mn-ea"/>
              <a:cs typeface="+mn-cs"/>
            </a:endParaRPr>
          </a:p>
        </p:txBody>
      </p:sp>
    </p:spTree>
    <p:extLst>
      <p:ext uri="{BB962C8B-B14F-4D97-AF65-F5344CB8AC3E}">
        <p14:creationId xmlns:p14="http://schemas.microsoft.com/office/powerpoint/2010/main" val="29243022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183880" cy="1051560"/>
          </a:xfrm>
        </p:spPr>
        <p:txBody>
          <a:bodyPr>
            <a:normAutofit fontScale="90000"/>
          </a:bodyPr>
          <a:lstStyle/>
          <a:p>
            <a:r>
              <a:rPr lang="ar-TN" dirty="0">
                <a:solidFill>
                  <a:srgbClr val="C00000"/>
                </a:solidFill>
              </a:rPr>
              <a:t>الرقابة المسلطة من قبل القضاء الإداري</a:t>
            </a:r>
            <a:br>
              <a:rPr lang="ar-TN" dirty="0">
                <a:solidFill>
                  <a:srgbClr val="C00000"/>
                </a:solidFill>
              </a:rPr>
            </a:br>
            <a:endParaRPr lang="fr-FR" dirty="0">
              <a:solidFill>
                <a:srgbClr val="C00000"/>
              </a:solidFill>
            </a:endParaRPr>
          </a:p>
        </p:txBody>
      </p:sp>
      <p:sp>
        <p:nvSpPr>
          <p:cNvPr id="3" name="Espace réservé du contenu 2"/>
          <p:cNvSpPr>
            <a:spLocks noGrp="1"/>
          </p:cNvSpPr>
          <p:nvPr>
            <p:ph idx="1"/>
          </p:nvPr>
        </p:nvSpPr>
        <p:spPr>
          <a:xfrm>
            <a:off x="571472" y="1428736"/>
            <a:ext cx="8183880" cy="4714908"/>
          </a:xfrm>
        </p:spPr>
        <p:txBody>
          <a:bodyPr>
            <a:normAutofit/>
          </a:bodyPr>
          <a:lstStyle/>
          <a:p>
            <a:pPr algn="r" rtl="1"/>
            <a:r>
              <a:rPr lang="ar-TN" dirty="0"/>
              <a:t>الرقابة المسلطة على الأعمال الإدارية</a:t>
            </a:r>
          </a:p>
          <a:p>
            <a:pPr algn="r" rtl="1"/>
            <a:r>
              <a:rPr lang="ar-TN" dirty="0"/>
              <a:t>الرقابة المسلطة على هياكل الجماعات المحلية</a:t>
            </a:r>
          </a:p>
          <a:p>
            <a:pPr algn="r" rtl="1"/>
            <a:r>
              <a:rPr lang="ar-TN" dirty="0"/>
              <a:t>الرقابة المسلطة من قبل القضاء المالي</a:t>
            </a:r>
            <a:endParaRPr lang="fr-FR" dirty="0"/>
          </a:p>
          <a:p>
            <a:pPr algn="r" rtl="1"/>
            <a:r>
              <a:rPr lang="ar-TN" dirty="0"/>
              <a:t>وكذلك الفصل 137 الذي ينص  على أن "للجماعات المحلية في إطار الميزانية المصادق عليها حرية التصرف في مواردها حسب قواعد التصرف الرشيد وتحت رقابة القضاء المالي".</a:t>
            </a:r>
            <a:endParaRPr lang="fr-FR" dirty="0"/>
          </a:p>
        </p:txBody>
      </p:sp>
    </p:spTree>
    <p:extLst>
      <p:ext uri="{BB962C8B-B14F-4D97-AF65-F5344CB8AC3E}">
        <p14:creationId xmlns:p14="http://schemas.microsoft.com/office/powerpoint/2010/main" val="1187956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0120" y="188640"/>
            <a:ext cx="8183880" cy="406310"/>
          </a:xfrm>
        </p:spPr>
        <p:txBody>
          <a:bodyPr>
            <a:normAutofit fontScale="90000"/>
          </a:bodyPr>
          <a:lstStyle/>
          <a:p>
            <a:pPr algn="ctr"/>
            <a:br>
              <a:rPr lang="fr-FR" dirty="0">
                <a:solidFill>
                  <a:schemeClr val="accent2">
                    <a:lumMod val="75000"/>
                  </a:schemeClr>
                </a:solidFill>
              </a:rPr>
            </a:br>
            <a:r>
              <a:rPr lang="ar-TN" dirty="0">
                <a:solidFill>
                  <a:srgbClr val="C00000"/>
                </a:solidFill>
              </a:rPr>
              <a:t>الرقابة المسلطة من قبل القضاء الإداري</a:t>
            </a:r>
            <a:endParaRPr lang="fr-FR" dirty="0">
              <a:solidFill>
                <a:srgbClr val="C00000"/>
              </a:solidFill>
            </a:endParaRPr>
          </a:p>
        </p:txBody>
      </p:sp>
      <p:sp>
        <p:nvSpPr>
          <p:cNvPr id="3" name="Espace réservé du contenu 2"/>
          <p:cNvSpPr>
            <a:spLocks noGrp="1"/>
          </p:cNvSpPr>
          <p:nvPr>
            <p:ph idx="1"/>
          </p:nvPr>
        </p:nvSpPr>
        <p:spPr>
          <a:xfrm>
            <a:off x="960120" y="1412776"/>
            <a:ext cx="8183880" cy="4187952"/>
          </a:xfrm>
        </p:spPr>
        <p:txBody>
          <a:bodyPr>
            <a:normAutofit fontScale="92500" lnSpcReduction="20000"/>
          </a:bodyPr>
          <a:lstStyle/>
          <a:p>
            <a:pPr algn="just" rtl="1"/>
            <a:r>
              <a:rPr lang="ar-TN" b="1" dirty="0"/>
              <a:t>ملاحظة: </a:t>
            </a:r>
            <a:r>
              <a:rPr lang="ar-TN" dirty="0"/>
              <a:t>نص الفصل 280 على أنه يمنع على كل </a:t>
            </a:r>
            <a:r>
              <a:rPr lang="ar-TN" dirty="0" err="1"/>
              <a:t>عصو</a:t>
            </a:r>
            <a:r>
              <a:rPr lang="ar-TN" dirty="0"/>
              <a:t> </a:t>
            </a:r>
            <a:r>
              <a:rPr lang="ar-TN" dirty="0" err="1"/>
              <a:t>بالنجلس</a:t>
            </a:r>
            <a:r>
              <a:rPr lang="ar-TN" dirty="0"/>
              <a:t> البلدي ابرام عقود مع المجلس أو أن تكون له معاملات مهما كان نوعها مع المجلس أو كان في وضعية تضارب </a:t>
            </a:r>
            <a:r>
              <a:rPr lang="ar-TN" dirty="0" err="1"/>
              <a:t>مصالح.</a:t>
            </a:r>
            <a:r>
              <a:rPr lang="ar-TN" dirty="0"/>
              <a:t> ويترتب عن ذلك بطلان العقد أو المعاملة.</a:t>
            </a:r>
          </a:p>
          <a:p>
            <a:pPr algn="just" rtl="1"/>
            <a:r>
              <a:rPr lang="ar-TN" dirty="0"/>
              <a:t>وإذ تم القطع مع كل أشكال الرقابة السابقة المصادقة والترخيص، فقد تمّ الإبقاء على </a:t>
            </a:r>
            <a:r>
              <a:rPr lang="ar-TN" dirty="0" err="1"/>
              <a:t>الحلول.</a:t>
            </a:r>
            <a:r>
              <a:rPr lang="ar-TN" dirty="0"/>
              <a:t> فقد نص الفصل 268 من المجلة  على أنه إذا امتنع رئيس البلدية أو أهمل القيام بعمل من الأعمال التي يسندها له القانون أو </a:t>
            </a:r>
            <a:r>
              <a:rPr lang="ar-TN" dirty="0" err="1"/>
              <a:t>التراتيب</a:t>
            </a:r>
            <a:r>
              <a:rPr lang="ar-TN" dirty="0"/>
              <a:t>، يتولى الوالي التنبيه عليه كتابيا </a:t>
            </a:r>
            <a:r>
              <a:rPr lang="ar-TN" dirty="0" err="1"/>
              <a:t>باتمام</a:t>
            </a:r>
            <a:r>
              <a:rPr lang="ar-TN" dirty="0"/>
              <a:t> ما يستوجبه القانون أو </a:t>
            </a:r>
            <a:r>
              <a:rPr lang="ar-TN" dirty="0" err="1"/>
              <a:t>التراتيب.</a:t>
            </a:r>
            <a:r>
              <a:rPr lang="ar-TN" dirty="0"/>
              <a:t> وفي صورة تقاعس رئيس البلدية أو عجزه الجلي عن اتمام المهام المستوجبة رغم وجود خطر مؤكد، للوالي أن يباشر تلك الصلاحيات بنفسه أو أن يكلف من </a:t>
            </a:r>
            <a:r>
              <a:rPr lang="ar-TN" dirty="0" err="1"/>
              <a:t>ينوبه</a:t>
            </a:r>
            <a:r>
              <a:rPr lang="ar-TN" dirty="0"/>
              <a:t> للغرض وذلك بمقتضى قرار </a:t>
            </a:r>
            <a:r>
              <a:rPr lang="ar-TN" dirty="0" err="1"/>
              <a:t>معلل.</a:t>
            </a:r>
            <a:r>
              <a:rPr lang="ar-TN" dirty="0"/>
              <a:t> وينتهي تدخل الوالي بزوال الأسباب </a:t>
            </a:r>
            <a:r>
              <a:rPr lang="ar-TN" dirty="0" err="1"/>
              <a:t>المذكورة.</a:t>
            </a:r>
            <a:r>
              <a:rPr lang="ar-TN" dirty="0"/>
              <a:t> </a:t>
            </a:r>
            <a:endParaRPr lang="fr-FR" dirty="0"/>
          </a:p>
          <a:p>
            <a:pPr algn="r" rtl="1"/>
            <a:endParaRPr lang="fr-FR" dirty="0"/>
          </a:p>
        </p:txBody>
      </p:sp>
    </p:spTree>
    <p:extLst>
      <p:ext uri="{BB962C8B-B14F-4D97-AF65-F5344CB8AC3E}">
        <p14:creationId xmlns:p14="http://schemas.microsoft.com/office/powerpoint/2010/main" val="3232471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428604"/>
            <a:ext cx="8183880" cy="1051560"/>
          </a:xfrm>
        </p:spPr>
        <p:txBody>
          <a:bodyPr>
            <a:noAutofit/>
          </a:bodyPr>
          <a:lstStyle/>
          <a:p>
            <a:pPr rtl="1"/>
            <a:r>
              <a:rPr lang="ar-TN" sz="2400" b="1" dirty="0">
                <a:solidFill>
                  <a:srgbClr val="C00000"/>
                </a:solidFill>
              </a:rPr>
              <a:t>الرقابة المسلطة على هياكل الجماعات المحلية</a:t>
            </a:r>
          </a:p>
        </p:txBody>
      </p:sp>
      <p:sp>
        <p:nvSpPr>
          <p:cNvPr id="3" name="Espace réservé du contenu 2"/>
          <p:cNvSpPr>
            <a:spLocks noGrp="1"/>
          </p:cNvSpPr>
          <p:nvPr>
            <p:ph idx="1"/>
          </p:nvPr>
        </p:nvSpPr>
        <p:spPr>
          <a:xfrm>
            <a:off x="827584" y="2348880"/>
            <a:ext cx="8183880" cy="4187952"/>
          </a:xfrm>
        </p:spPr>
        <p:txBody>
          <a:bodyPr>
            <a:normAutofit/>
          </a:bodyPr>
          <a:lstStyle/>
          <a:p>
            <a:pPr algn="just" rtl="1"/>
            <a:r>
              <a:rPr lang="ar-TN" dirty="0"/>
              <a:t>لئن لم يتعرّض الدستور إلى الرقابة على الهياكل، فإن الإقرار باستقلالية الحماعات المحلية وبإدارة الشأن المحلي من قبل مجالس منتخبة يفترض بداهة عقلنة شروط الرقابة على الهياكل من ايقاف وعزل للرؤساء ومساعديهم وحل للمجالس المنتخبة وذلك عبر إحاطة القانون لمثل هذه الإجراءات بجملة من الشروط يتعيّن احترامها حتى لا يقع المس من استقلالية هذه الجماعات.</a:t>
            </a:r>
            <a:endParaRPr lang="fr-FR" dirty="0"/>
          </a:p>
          <a:p>
            <a:pPr algn="just" rtl="1">
              <a:buFont typeface="Arial" charset="0"/>
              <a:buChar char="•"/>
            </a:pPr>
            <a:r>
              <a:rPr lang="ar-TN" dirty="0"/>
              <a:t>ايقاف الرؤساء والمساعدين واعفائهم.</a:t>
            </a:r>
          </a:p>
          <a:p>
            <a:pPr algn="just" rtl="1">
              <a:buFont typeface="Arial" charset="0"/>
              <a:buChar char="•"/>
            </a:pPr>
            <a:r>
              <a:rPr lang="ar-TN" dirty="0"/>
              <a:t>ايقاف المجلس عن النشاط وحله.</a:t>
            </a:r>
          </a:p>
          <a:p>
            <a:pPr algn="just" rtl="1"/>
            <a:endParaRPr lang="fr-FR" dirty="0"/>
          </a:p>
          <a:p>
            <a:pPr algn="just" rtl="1"/>
            <a:endParaRPr lang="fr-FR" b="1" u="sng" dirty="0"/>
          </a:p>
        </p:txBody>
      </p:sp>
    </p:spTree>
    <p:extLst>
      <p:ext uri="{BB962C8B-B14F-4D97-AF65-F5344CB8AC3E}">
        <p14:creationId xmlns:p14="http://schemas.microsoft.com/office/powerpoint/2010/main" val="32470259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1484784"/>
            <a:ext cx="7704667" cy="4248472"/>
          </a:xfrm>
        </p:spPr>
        <p:txBody>
          <a:bodyPr/>
          <a:lstStyle/>
          <a:p>
            <a:pPr algn="just" rtl="1"/>
            <a:r>
              <a:rPr lang="ar-TN" dirty="0"/>
              <a:t>يمكن إعفاء الرؤساء أو المساعدين بأمر حكومي، وذلك متى ثبتت مسؤوليتهم في ارتكاب أخطاء جسيمة تنطوي على مخالفة للقانون وأحدثت ضررا فادحا بمصلحة </a:t>
            </a:r>
            <a:r>
              <a:rPr lang="ar-TN" dirty="0" err="1"/>
              <a:t>عامة.</a:t>
            </a:r>
            <a:r>
              <a:rPr lang="ar-TN" dirty="0"/>
              <a:t> ويترتب عن الإعفاء وجوبا عدم إمكانية انتخابهم لباقي المدة النيابية، إلا في حالة إلغاء أمر الإعفاء من طرف القضاء الإداري.</a:t>
            </a:r>
          </a:p>
          <a:p>
            <a:pPr algn="just" rtl="1">
              <a:buNone/>
            </a:pPr>
            <a:r>
              <a:rPr lang="ar-TN" dirty="0"/>
              <a:t>	</a:t>
            </a:r>
            <a:r>
              <a:rPr lang="ar-TN" b="1" u="sng" dirty="0"/>
              <a:t>ملاحظة</a:t>
            </a:r>
            <a:r>
              <a:rPr lang="ar-TN" dirty="0"/>
              <a:t>: الفصل 253 حدّد بدقة وبصرامة شروط اتخاذ قرارات الإيقاف وأوامر الحل.</a:t>
            </a:r>
            <a:endParaRPr lang="fr-FR" dirty="0"/>
          </a:p>
          <a:p>
            <a:pPr algn="just" rtl="1"/>
            <a:endParaRPr lang="fr-FR" dirty="0"/>
          </a:p>
        </p:txBody>
      </p:sp>
    </p:spTree>
    <p:extLst>
      <p:ext uri="{BB962C8B-B14F-4D97-AF65-F5344CB8AC3E}">
        <p14:creationId xmlns:p14="http://schemas.microsoft.com/office/powerpoint/2010/main" val="22685409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5616" y="1124744"/>
            <a:ext cx="7704667" cy="3672408"/>
          </a:xfrm>
        </p:spPr>
        <p:txBody>
          <a:bodyPr/>
          <a:lstStyle/>
          <a:p>
            <a:pPr algn="just" rtl="1"/>
            <a:r>
              <a:rPr lang="ar-TN" dirty="0"/>
              <a:t>ومن جهة أخرى نص الفصل 206 من المجلة أن كل عضو بالمجلس البلدي يفقد صفة ناخب أو تنطبق عليه حالة من حالات عدم الجمع وفق أحكام القانون </a:t>
            </a:r>
            <a:r>
              <a:rPr lang="ar-TN" dirty="0" err="1"/>
              <a:t>الإنتخابي</a:t>
            </a:r>
            <a:r>
              <a:rPr lang="ar-TN" dirty="0"/>
              <a:t> يفقد عضويته بالمجلس بمقتضى </a:t>
            </a:r>
            <a:r>
              <a:rPr lang="ar-TN" dirty="0" err="1"/>
              <a:t>القانون.</a:t>
            </a:r>
            <a:r>
              <a:rPr lang="ar-TN" dirty="0"/>
              <a:t> ويصرح المجلس بذاك خلال أول اجتماع </a:t>
            </a:r>
            <a:r>
              <a:rPr lang="ar-TN" dirty="0" err="1"/>
              <a:t>له.</a:t>
            </a:r>
            <a:r>
              <a:rPr lang="ar-TN" dirty="0"/>
              <a:t> </a:t>
            </a:r>
            <a:endParaRPr lang="fr-FR" dirty="0"/>
          </a:p>
        </p:txBody>
      </p:sp>
    </p:spTree>
    <p:extLst>
      <p:ext uri="{BB962C8B-B14F-4D97-AF65-F5344CB8AC3E}">
        <p14:creationId xmlns:p14="http://schemas.microsoft.com/office/powerpoint/2010/main" val="25589726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1844824"/>
            <a:ext cx="7704667" cy="3332816"/>
          </a:xfrm>
        </p:spPr>
        <p:txBody>
          <a:bodyPr/>
          <a:lstStyle/>
          <a:p>
            <a:pPr algn="just" rtl="1"/>
            <a:r>
              <a:rPr lang="ar-TN" dirty="0"/>
              <a:t>ولضمان قيام المنتخب المحلي بما هو مطلوب منه، فإن كل عضو من أعضاء المجلس البلدي يمتنع دون عذر شرعي عن أداء المهام المناطة بعهدته قانونا يتعين التنبيه عليه كتابيا من قبل رئيس البلدية. وفي صورة عدم استجابته، يمكن للمجلس أن يقرر اعفاؤه من مهامه بأغلبية ثلاثة أخماس أعضائه وذلك بعد سماعه. وللمعني بالأمر الطعن لدى المحكمة الإدارية المختصة ترابيا.</a:t>
            </a:r>
            <a:endParaRPr lang="fr-FR" dirty="0"/>
          </a:p>
          <a:p>
            <a:pPr algn="just" rtl="1"/>
            <a:endParaRPr lang="fr-FR" dirty="0"/>
          </a:p>
          <a:p>
            <a:endParaRPr lang="fr-FR" dirty="0"/>
          </a:p>
        </p:txBody>
      </p:sp>
    </p:spTree>
    <p:extLst>
      <p:ext uri="{BB962C8B-B14F-4D97-AF65-F5344CB8AC3E}">
        <p14:creationId xmlns:p14="http://schemas.microsoft.com/office/powerpoint/2010/main" val="429462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5616" y="1844824"/>
            <a:ext cx="7704667" cy="3332816"/>
          </a:xfrm>
        </p:spPr>
        <p:txBody>
          <a:bodyPr/>
          <a:lstStyle/>
          <a:p>
            <a:pPr algn="just" rtl="1"/>
            <a:r>
              <a:rPr lang="ar-TN" dirty="0"/>
              <a:t>أخيرا  بالنسبة لحل مجالس الجماعات </a:t>
            </a:r>
            <a:r>
              <a:rPr lang="ar-TN" dirty="0" err="1"/>
              <a:t>المحلية .</a:t>
            </a:r>
            <a:r>
              <a:rPr lang="ar-TN" dirty="0"/>
              <a:t> فانه لا يمكن ذلك إلا بمقتضى أمر حكومي معلل ولأسباب تتعلق بإخلال خطير بالقانون أو بتعطيل واضح لمصالح </a:t>
            </a:r>
            <a:r>
              <a:rPr lang="ar-TN" dirty="0" err="1"/>
              <a:t>المتساكنين.</a:t>
            </a:r>
            <a:r>
              <a:rPr lang="ar-TN" dirty="0"/>
              <a:t> وفي حالة التأكد، يمكن للوزير المكلف بالجماعات المحلية إيقاف المجلس عن النشاط بناء على تقرير معلل من </a:t>
            </a:r>
            <a:r>
              <a:rPr lang="ar-TN" dirty="0" err="1"/>
              <a:t>الوالي </a:t>
            </a:r>
            <a:r>
              <a:rPr lang="ar-TN" dirty="0"/>
              <a:t>، وذلك لمدة أقصاها شهران.</a:t>
            </a:r>
          </a:p>
          <a:p>
            <a:pPr algn="just" rtl="1"/>
            <a:r>
              <a:rPr lang="ar-TN" b="1" u="sng" dirty="0"/>
              <a:t>ملاحظة</a:t>
            </a:r>
            <a:r>
              <a:rPr lang="ar-TN" dirty="0"/>
              <a:t>:  حدد الفصل 204 من المجلة بدقة شديدة شروط اتخاذ أوامر الحل وقرارات الإيقاف.</a:t>
            </a:r>
            <a:endParaRPr lang="fr-FR" dirty="0"/>
          </a:p>
          <a:p>
            <a:pPr algn="r" rtl="1"/>
            <a:endParaRPr lang="fr-FR" dirty="0"/>
          </a:p>
        </p:txBody>
      </p:sp>
    </p:spTree>
    <p:extLst>
      <p:ext uri="{BB962C8B-B14F-4D97-AF65-F5344CB8AC3E}">
        <p14:creationId xmlns:p14="http://schemas.microsoft.com/office/powerpoint/2010/main" val="3485651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1762592"/>
            <a:ext cx="7704667" cy="3332816"/>
          </a:xfrm>
        </p:spPr>
        <p:txBody>
          <a:bodyPr/>
          <a:lstStyle/>
          <a:p>
            <a:pPr algn="just" rtl="1"/>
            <a:r>
              <a:rPr lang="ar-TN" dirty="0"/>
              <a:t>وفي هذه الحالة يتمّ تعيين لجنة مؤقتة للتسيير بأمر حكومي باقتراح من الوزير المكلف بالجماعات </a:t>
            </a:r>
            <a:r>
              <a:rPr lang="ar-TN" dirty="0" err="1"/>
              <a:t>المحلية.</a:t>
            </a:r>
            <a:r>
              <a:rPr lang="ar-TN" dirty="0"/>
              <a:t> تتعهد اللّجنة المؤقتة بتسيير الشؤون العادية، و لا يمكن للجنة التسيير النظر في إجراء انتداب أعوان </a:t>
            </a:r>
            <a:r>
              <a:rPr lang="ar-TN" dirty="0" err="1"/>
              <a:t>قارين.</a:t>
            </a:r>
            <a:r>
              <a:rPr lang="ar-TN" dirty="0"/>
              <a:t> ويمارس رئيس اللّجنة المؤقتة للتسيير صلاحيات رئيس المجلس </a:t>
            </a:r>
            <a:r>
              <a:rPr lang="ar-TN" dirty="0" err="1"/>
              <a:t>المحلي.</a:t>
            </a:r>
            <a:r>
              <a:rPr lang="ar-TN" dirty="0"/>
              <a:t> وتمارس اللّجنة المؤقتة للتسيير صلاحياتها لمدة </a:t>
            </a:r>
            <a:r>
              <a:rPr lang="ar-TN" dirty="0" err="1"/>
              <a:t>سنة.</a:t>
            </a:r>
            <a:r>
              <a:rPr lang="ar-TN" dirty="0"/>
              <a:t> غير أنها تستمر في تسيير الشؤون العادية إلى حين انتخاب مجلس </a:t>
            </a:r>
            <a:r>
              <a:rPr lang="ar-TN" dirty="0" err="1"/>
              <a:t>محلي.</a:t>
            </a:r>
            <a:r>
              <a:rPr lang="ar-TN" dirty="0"/>
              <a:t> </a:t>
            </a:r>
            <a:endParaRPr lang="fr-FR" dirty="0"/>
          </a:p>
          <a:p>
            <a:pPr algn="just" rtl="1"/>
            <a:endParaRPr lang="fr-FR" dirty="0"/>
          </a:p>
        </p:txBody>
      </p:sp>
    </p:spTree>
    <p:extLst>
      <p:ext uri="{BB962C8B-B14F-4D97-AF65-F5344CB8AC3E}">
        <p14:creationId xmlns:p14="http://schemas.microsoft.com/office/powerpoint/2010/main" val="21126277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2133" y="0"/>
            <a:ext cx="7704667" cy="5999816"/>
          </a:xfrm>
        </p:spPr>
        <p:txBody>
          <a:bodyPr>
            <a:normAutofit/>
          </a:bodyPr>
          <a:lstStyle/>
          <a:p>
            <a:pPr algn="r" rtl="1"/>
            <a:r>
              <a:rPr lang="ar-TN" dirty="0"/>
              <a:t>تشكل اللامركزية وسيلة هامة لتمكين المرأة من المشاركة في صنع القرار المحلي لعدة أسباب إذ أن تحمّل مسؤوليات سياسية على المستوى المحلي أكثر سهولة بالنسبة للمرأة باعتبارها نشيطة على المستوى العائلي </a:t>
            </a:r>
            <a:r>
              <a:rPr lang="ar-TN" dirty="0" err="1"/>
              <a:t>والإجتماعي</a:t>
            </a:r>
            <a:r>
              <a:rPr lang="ar-TN" dirty="0"/>
              <a:t> ويُمكِّنها ذلك من توسيع عملها الاجتماعي كما أن قيامها بمهامها السياسية في منطقتها البلدية أو الجهوية معطى إيجابي ويمكنها من تقلد مسؤوليات أخري</a:t>
            </a:r>
            <a:r>
              <a:rPr lang="ar-LB" dirty="0"/>
              <a:t> ويمكن أن تكون علاقات النوع الاجتماعي علاقات تعاون وتواصل ودعم مشترك </a:t>
            </a:r>
            <a:r>
              <a:rPr lang="ar-TN" dirty="0"/>
              <a:t>يمكن النساء من أخذ موقع مساوي للرجل والمشاركة بشكل متساو في العملية التنموية . عادة ما تكون المرأة مُلمّة بكل المشاكل المحلية ويساعدها ذلك على حلّها بسرعة  ويُمكِّن تحمل المرأة مسؤوليات على المستوى المحلي من حلّ عدّة مشاكل حينية ويومية بالنسبة لها ولعائلتها</a:t>
            </a:r>
            <a:endParaRPr lang="fr-FR" dirty="0"/>
          </a:p>
          <a:p>
            <a:pPr algn="r" rtl="1"/>
            <a:endParaRPr lang="fr-FR" dirty="0"/>
          </a:p>
        </p:txBody>
      </p:sp>
    </p:spTree>
    <p:extLst>
      <p:ext uri="{BB962C8B-B14F-4D97-AF65-F5344CB8AC3E}">
        <p14:creationId xmlns:p14="http://schemas.microsoft.com/office/powerpoint/2010/main" val="947976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ZoneTexte 2"/>
          <p:cNvSpPr txBox="1">
            <a:spLocks noChangeArrowheads="1"/>
          </p:cNvSpPr>
          <p:nvPr/>
        </p:nvSpPr>
        <p:spPr bwMode="auto">
          <a:xfrm>
            <a:off x="1502804" y="423674"/>
            <a:ext cx="7129462"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ar-DZ" sz="4000" dirty="0" err="1">
                <a:solidFill>
                  <a:srgbClr val="C00000"/>
                </a:solidFill>
                <a:latin typeface="Sakkal Majalla" pitchFamily="2" charset="-78"/>
                <a:cs typeface="Sakkal Majalla" pitchFamily="2" charset="-78"/>
              </a:rPr>
              <a:t>الحوكمة</a:t>
            </a:r>
            <a:r>
              <a:rPr lang="ar-DZ" sz="4000" dirty="0">
                <a:solidFill>
                  <a:srgbClr val="C00000"/>
                </a:solidFill>
                <a:latin typeface="Sakkal Majalla" pitchFamily="2" charset="-78"/>
                <a:cs typeface="Sakkal Majalla" pitchFamily="2" charset="-78"/>
              </a:rPr>
              <a:t> المحلية </a:t>
            </a:r>
            <a:endParaRPr lang="fr-FR" sz="4000" dirty="0">
              <a:solidFill>
                <a:srgbClr val="C00000"/>
              </a:solidFill>
              <a:latin typeface="Sakkal Majalla" pitchFamily="2" charset="-78"/>
              <a:cs typeface="Sakkal Majalla" pitchFamily="2" charset="-78"/>
            </a:endParaRPr>
          </a:p>
        </p:txBody>
      </p:sp>
      <p:sp>
        <p:nvSpPr>
          <p:cNvPr id="31748" name="Rectangle 3"/>
          <p:cNvSpPr>
            <a:spLocks noChangeArrowheads="1"/>
          </p:cNvSpPr>
          <p:nvPr/>
        </p:nvSpPr>
        <p:spPr bwMode="auto">
          <a:xfrm>
            <a:off x="1502804" y="1556792"/>
            <a:ext cx="76327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1028700" indent="-5715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lgn="r" rtl="1" eaLnBrk="1" hangingPunct="1">
              <a:spcBef>
                <a:spcPct val="0"/>
              </a:spcBef>
              <a:buFont typeface="Wingdings" panose="05000000000000000000" pitchFamily="2" charset="2"/>
              <a:buChar char="q"/>
            </a:pPr>
            <a:r>
              <a:rPr lang="ar-DZ" sz="3600" dirty="0">
                <a:latin typeface="Sakkal Majalla" pitchFamily="2" charset="-78"/>
                <a:cs typeface="Sakkal Majalla" pitchFamily="2" charset="-78"/>
              </a:rPr>
              <a:t>تركيز منظومة للتصرف</a:t>
            </a:r>
            <a:r>
              <a:rPr lang="ar-DZ" sz="3600" dirty="0">
                <a:solidFill>
                  <a:srgbClr val="002060"/>
                </a:solidFill>
                <a:latin typeface="Sakkal Majalla" pitchFamily="2" charset="-78"/>
                <a:cs typeface="Sakkal Majalla" pitchFamily="2" charset="-78"/>
              </a:rPr>
              <a:t> بشفافية </a:t>
            </a:r>
            <a:r>
              <a:rPr lang="ar-DZ" sz="3600" dirty="0" err="1">
                <a:solidFill>
                  <a:srgbClr val="002060"/>
                </a:solidFill>
                <a:latin typeface="Sakkal Majalla" pitchFamily="2" charset="-78"/>
                <a:cs typeface="Sakkal Majalla" pitchFamily="2" charset="-78"/>
              </a:rPr>
              <a:t>و</a:t>
            </a:r>
            <a:r>
              <a:rPr lang="ar-DZ" sz="3600" dirty="0">
                <a:solidFill>
                  <a:srgbClr val="002060"/>
                </a:solidFill>
                <a:latin typeface="Sakkal Majalla" pitchFamily="2" charset="-78"/>
                <a:cs typeface="Sakkal Majalla" pitchFamily="2" charset="-78"/>
              </a:rPr>
              <a:t> ضمان حق النفاذ للمعلومة</a:t>
            </a:r>
            <a:r>
              <a:rPr lang="ar-DZ" sz="3600" dirty="0">
                <a:solidFill>
                  <a:srgbClr val="C00000"/>
                </a:solidFill>
                <a:latin typeface="Sakkal Majalla" pitchFamily="2" charset="-78"/>
                <a:cs typeface="Sakkal Majalla" pitchFamily="2" charset="-78"/>
              </a:rPr>
              <a:t> </a:t>
            </a:r>
            <a:r>
              <a:rPr lang="ar-DZ" sz="3600" dirty="0">
                <a:latin typeface="Sakkal Majalla" pitchFamily="2" charset="-78"/>
                <a:cs typeface="Sakkal Majalla" pitchFamily="2" charset="-78"/>
              </a:rPr>
              <a:t>بالجماعات المحلية  </a:t>
            </a:r>
          </a:p>
          <a:p>
            <a:pPr lvl="1" algn="r" rtl="1" eaLnBrk="1" hangingPunct="1">
              <a:spcBef>
                <a:spcPct val="0"/>
              </a:spcBef>
              <a:buFont typeface="Wingdings" panose="05000000000000000000" pitchFamily="2" charset="2"/>
              <a:buChar char="q"/>
            </a:pPr>
            <a:r>
              <a:rPr lang="ar-DZ" sz="3600" dirty="0">
                <a:latin typeface="Sakkal Majalla" pitchFamily="2" charset="-78"/>
                <a:cs typeface="Sakkal Majalla" pitchFamily="2" charset="-78"/>
              </a:rPr>
              <a:t>تفعيل مشاركة فعالة  للمواطنين في البرامج التنموية ومخططات التعمير والتهيئة الترابية (الفصل 105)</a:t>
            </a:r>
          </a:p>
          <a:p>
            <a:pPr lvl="1" algn="r" rtl="1" eaLnBrk="1" hangingPunct="1">
              <a:spcBef>
                <a:spcPct val="0"/>
              </a:spcBef>
              <a:buFont typeface="Wingdings" panose="05000000000000000000" pitchFamily="2" charset="2"/>
              <a:buChar char="q"/>
            </a:pPr>
            <a:r>
              <a:rPr lang="ar-DZ" sz="3600" dirty="0">
                <a:latin typeface="Sakkal Majalla" pitchFamily="2" charset="-78"/>
                <a:cs typeface="Sakkal Majalla" pitchFamily="2" charset="-78"/>
              </a:rPr>
              <a:t>تفعيل </a:t>
            </a:r>
            <a:r>
              <a:rPr lang="ar-DZ" sz="3600" dirty="0" err="1">
                <a:latin typeface="Sakkal Majalla" pitchFamily="2" charset="-78"/>
                <a:cs typeface="Sakkal Majalla" pitchFamily="2" charset="-78"/>
              </a:rPr>
              <a:t>الاليات</a:t>
            </a:r>
            <a:r>
              <a:rPr lang="ar-DZ" sz="3600" dirty="0">
                <a:latin typeface="Sakkal Majalla" pitchFamily="2" charset="-78"/>
                <a:cs typeface="Sakkal Majalla" pitchFamily="2" charset="-78"/>
              </a:rPr>
              <a:t> القانونية لمراقبة عمل المجالس المحلية ومساءلتها من طرف المواطنين ومنظمات المجتمع المدني </a:t>
            </a:r>
            <a:endParaRPr lang="fr-FR" sz="3600" dirty="0">
              <a:latin typeface="Sakkal Majalla" pitchFamily="2" charset="-78"/>
              <a:cs typeface="Sakkal Majalla" pitchFamily="2" charset="-78"/>
            </a:endParaRPr>
          </a:p>
        </p:txBody>
      </p:sp>
    </p:spTree>
    <p:extLst>
      <p:ext uri="{BB962C8B-B14F-4D97-AF65-F5344CB8AC3E}">
        <p14:creationId xmlns:p14="http://schemas.microsoft.com/office/powerpoint/2010/main" val="7625477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8183880" cy="1051560"/>
          </a:xfrm>
        </p:spPr>
        <p:txBody>
          <a:bodyPr/>
          <a:lstStyle/>
          <a:p>
            <a:pPr algn="ctr"/>
            <a:r>
              <a:rPr lang="fr-FR" dirty="0"/>
              <a:t> </a:t>
            </a:r>
            <a:r>
              <a:rPr lang="ar-TN" dirty="0">
                <a:solidFill>
                  <a:srgbClr val="C00000"/>
                </a:solidFill>
              </a:rPr>
              <a:t>آليات </a:t>
            </a:r>
            <a:r>
              <a:rPr lang="ar-TN" dirty="0" err="1">
                <a:solidFill>
                  <a:srgbClr val="C00000"/>
                </a:solidFill>
              </a:rPr>
              <a:t>الحوكمة</a:t>
            </a:r>
            <a:r>
              <a:rPr lang="ar-TN" dirty="0">
                <a:solidFill>
                  <a:srgbClr val="C00000"/>
                </a:solidFill>
              </a:rPr>
              <a:t> المفتوحة</a:t>
            </a:r>
            <a:endParaRPr lang="fr-FR" dirty="0">
              <a:solidFill>
                <a:srgbClr val="C00000"/>
              </a:solidFill>
            </a:endParaRPr>
          </a:p>
        </p:txBody>
      </p:sp>
      <p:sp>
        <p:nvSpPr>
          <p:cNvPr id="3" name="Espace réservé du contenu 2"/>
          <p:cNvSpPr>
            <a:spLocks noGrp="1"/>
          </p:cNvSpPr>
          <p:nvPr>
            <p:ph idx="1"/>
          </p:nvPr>
        </p:nvSpPr>
        <p:spPr>
          <a:xfrm>
            <a:off x="827584" y="1337288"/>
            <a:ext cx="8183880" cy="5600664"/>
          </a:xfrm>
        </p:spPr>
        <p:txBody>
          <a:bodyPr>
            <a:normAutofit/>
          </a:bodyPr>
          <a:lstStyle/>
          <a:p>
            <a:pPr algn="r" rtl="1"/>
            <a:r>
              <a:rPr lang="ar-TN" dirty="0"/>
              <a:t>الفصل 139 يكرّس آليات الديمقراطية </a:t>
            </a:r>
            <a:r>
              <a:rPr lang="ar-TN" dirty="0" err="1"/>
              <a:t>التشاركية</a:t>
            </a:r>
            <a:r>
              <a:rPr lang="ar-TN" dirty="0"/>
              <a:t> دون تحديدها وأحال للمشرّع صلاحية تنظيمها.</a:t>
            </a:r>
          </a:p>
          <a:p>
            <a:pPr algn="r" rtl="1"/>
            <a:r>
              <a:rPr lang="ar-TN" dirty="0"/>
              <a:t>كيف نظّمها </a:t>
            </a:r>
            <a:r>
              <a:rPr lang="ar-DZ" dirty="0"/>
              <a:t>مجلة</a:t>
            </a:r>
            <a:r>
              <a:rPr lang="ar-TN" dirty="0"/>
              <a:t> المجلة؟</a:t>
            </a:r>
          </a:p>
          <a:p>
            <a:pPr algn="r" rtl="1"/>
            <a:r>
              <a:rPr lang="ar-TN" dirty="0"/>
              <a:t>”لضمان إسهام </a:t>
            </a:r>
            <a:r>
              <a:rPr lang="ar-TN" b="1" dirty="0"/>
              <a:t>أوسع</a:t>
            </a:r>
            <a:r>
              <a:rPr lang="ar-TN" dirty="0"/>
              <a:t> للمواطنين“، كرّس </a:t>
            </a:r>
            <a:r>
              <a:rPr lang="ar-DZ" dirty="0"/>
              <a:t>مجلة</a:t>
            </a:r>
            <a:r>
              <a:rPr lang="ar-TN" dirty="0"/>
              <a:t> القانون مجالات ومستويات مختلفة للمشاركة في كامل مراحل القرار من الإنجاز إلى التنفيذ تحديد الحاجيات، التخطيط، التنفيذ، التقييم</a:t>
            </a:r>
            <a:endParaRPr lang="fr-FR" dirty="0"/>
          </a:p>
          <a:p>
            <a:pPr algn="r" rtl="1"/>
            <a:r>
              <a:rPr lang="ar-TN" dirty="0"/>
              <a:t>تقنين المشاركة والآليات والأدوات</a:t>
            </a:r>
            <a:endParaRPr lang="fr-FR" dirty="0"/>
          </a:p>
          <a:p>
            <a:pPr algn="r" rtl="1"/>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8183880" cy="1051560"/>
          </a:xfrm>
        </p:spPr>
        <p:txBody>
          <a:bodyPr/>
          <a:lstStyle/>
          <a:p>
            <a:pPr algn="ctr"/>
            <a:r>
              <a:rPr lang="ar-TN" dirty="0">
                <a:solidFill>
                  <a:srgbClr val="C00000"/>
                </a:solidFill>
              </a:rPr>
              <a:t>مجالات المشاركة</a:t>
            </a:r>
            <a:endParaRPr lang="fr-FR" dirty="0">
              <a:solidFill>
                <a:srgbClr val="C00000"/>
              </a:solidFill>
            </a:endParaRPr>
          </a:p>
        </p:txBody>
      </p:sp>
      <p:sp>
        <p:nvSpPr>
          <p:cNvPr id="3" name="Espace réservé du contenu 2"/>
          <p:cNvSpPr>
            <a:spLocks noGrp="1"/>
          </p:cNvSpPr>
          <p:nvPr>
            <p:ph idx="1"/>
          </p:nvPr>
        </p:nvSpPr>
        <p:spPr>
          <a:xfrm>
            <a:off x="949579" y="1545962"/>
            <a:ext cx="8183880" cy="4954872"/>
          </a:xfrm>
        </p:spPr>
        <p:txBody>
          <a:bodyPr>
            <a:normAutofit fontScale="85000" lnSpcReduction="10000"/>
          </a:bodyPr>
          <a:lstStyle/>
          <a:p>
            <a:pPr algn="r" rtl="1"/>
            <a:r>
              <a:rPr lang="ar-TN" sz="2400" dirty="0"/>
              <a:t>الفصل 139 حصر المشاركة المحلية في إعداد مشاريع التنمية </a:t>
            </a:r>
            <a:r>
              <a:rPr lang="ar-TN" sz="2400" dirty="0" err="1"/>
              <a:t>والتهئية</a:t>
            </a:r>
            <a:r>
              <a:rPr lang="ar-TN" sz="2400" dirty="0"/>
              <a:t> الترابية: إطار واسع وغير دقيق.</a:t>
            </a:r>
          </a:p>
          <a:p>
            <a:pPr algn="r" rtl="1"/>
            <a:r>
              <a:rPr lang="ar-TN" sz="2400" dirty="0" err="1"/>
              <a:t>الحوكمة</a:t>
            </a:r>
            <a:r>
              <a:rPr lang="ar-TN" sz="2400" dirty="0"/>
              <a:t> لابدّ أن تكون مفتوحة في مجالاتها </a:t>
            </a:r>
            <a:r>
              <a:rPr lang="fr-FR" sz="2400" dirty="0"/>
              <a:t>open- </a:t>
            </a:r>
            <a:r>
              <a:rPr lang="fr-FR" sz="2400" dirty="0" err="1"/>
              <a:t>gov</a:t>
            </a:r>
            <a:r>
              <a:rPr lang="fr-FR" sz="2400" dirty="0"/>
              <a:t>/ le tout gouvernance</a:t>
            </a:r>
            <a:endParaRPr lang="ar-TN" sz="2400" dirty="0"/>
          </a:p>
          <a:p>
            <a:pPr algn="r" rtl="1"/>
            <a:r>
              <a:rPr lang="ar-TN" sz="2400" dirty="0"/>
              <a:t>مجالات المشاركة منظمة في مواقع مختلفة من مشروع المجلة: - باب المبادئ العامة</a:t>
            </a:r>
          </a:p>
          <a:p>
            <a:pPr lvl="1" algn="r" rtl="1">
              <a:buNone/>
            </a:pPr>
            <a:r>
              <a:rPr lang="ar-TN" sz="2400" dirty="0"/>
              <a:t>         - </a:t>
            </a:r>
            <a:r>
              <a:rPr lang="ar-TN" sz="2400" dirty="0">
                <a:solidFill>
                  <a:srgbClr val="FF0000"/>
                </a:solidFill>
              </a:rPr>
              <a:t>الميزانية</a:t>
            </a:r>
            <a:r>
              <a:rPr lang="fr-FR" sz="2400" dirty="0">
                <a:solidFill>
                  <a:srgbClr val="FF0000"/>
                </a:solidFill>
              </a:rPr>
              <a:t> participative 116 </a:t>
            </a:r>
            <a:endParaRPr lang="ar-TN" sz="2400" dirty="0">
              <a:solidFill>
                <a:srgbClr val="FF0000"/>
              </a:solidFill>
            </a:endParaRPr>
          </a:p>
          <a:p>
            <a:pPr lvl="1" algn="r" rtl="1">
              <a:buNone/>
            </a:pPr>
            <a:r>
              <a:rPr lang="ar-TN" sz="2400" dirty="0"/>
              <a:t>        - </a:t>
            </a:r>
            <a:r>
              <a:rPr lang="ar-TN" sz="2400" dirty="0" err="1"/>
              <a:t>التهئية</a:t>
            </a:r>
            <a:r>
              <a:rPr lang="ar-TN" sz="2400" dirty="0"/>
              <a:t> الترابية: المشاركة في إعداد الأمثلة، تحديد </a:t>
            </a:r>
            <a:r>
              <a:rPr lang="ar-TN" sz="2400" dirty="0" err="1"/>
              <a:t>الإختيارات</a:t>
            </a:r>
            <a:r>
              <a:rPr lang="ar-TN" sz="2400" dirty="0"/>
              <a:t> الكبرى</a:t>
            </a:r>
          </a:p>
          <a:p>
            <a:pPr lvl="1" algn="r" rtl="1">
              <a:buNone/>
            </a:pPr>
            <a:r>
              <a:rPr lang="ar-TN" sz="2400" dirty="0"/>
              <a:t>        - اقتراحات لدعم التنمية، أو تحسين خدمات أو سير مصالح الجماعات</a:t>
            </a:r>
          </a:p>
          <a:p>
            <a:pPr lvl="1" algn="r" rtl="1">
              <a:buNone/>
            </a:pPr>
            <a:r>
              <a:rPr lang="ar-TN" sz="2400" dirty="0"/>
              <a:t>        - برامج المشاريع المزمع انجازها، مشاريع تتعلق بالتهيئة الترابية </a:t>
            </a:r>
            <a:r>
              <a:rPr lang="ar-TN" sz="2400" dirty="0" err="1"/>
              <a:t>والإقتصادية</a:t>
            </a:r>
            <a:r>
              <a:rPr lang="ar-TN" sz="2400" dirty="0"/>
              <a:t> </a:t>
            </a:r>
            <a:r>
              <a:rPr lang="ar-TN" sz="2400" dirty="0" err="1"/>
              <a:t>والإجتماعية</a:t>
            </a:r>
            <a:r>
              <a:rPr lang="ar-TN" sz="2400" dirty="0"/>
              <a:t>، مشاريع ذات أهمية من حيث مؤثراتها، إدراج مسالة معينة صلب جدول أعمال مجلس الجماعة...</a:t>
            </a:r>
          </a:p>
          <a:p>
            <a:pPr lvl="1" algn="r" rtl="1">
              <a:buNone/>
            </a:pPr>
            <a:endParaRPr lang="fr-FR"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6348" y="980728"/>
            <a:ext cx="8183880" cy="1051560"/>
          </a:xfrm>
        </p:spPr>
        <p:txBody>
          <a:bodyPr>
            <a:normAutofit fontScale="90000"/>
          </a:bodyPr>
          <a:lstStyle/>
          <a:p>
            <a:pPr algn="ctr" rtl="1"/>
            <a:r>
              <a:rPr lang="ar-TN" sz="3600" b="1" dirty="0">
                <a:solidFill>
                  <a:srgbClr val="C00000"/>
                </a:solidFill>
              </a:rPr>
              <a:t>ما هي مجالات تكريس مقاربة النوع </a:t>
            </a:r>
            <a:r>
              <a:rPr lang="ar-TN" sz="3600" b="1" dirty="0" err="1">
                <a:solidFill>
                  <a:srgbClr val="C00000"/>
                </a:solidFill>
              </a:rPr>
              <a:t>الإجتماعي</a:t>
            </a:r>
            <a:r>
              <a:rPr lang="ar-TN" sz="3600" b="1" dirty="0">
                <a:solidFill>
                  <a:srgbClr val="C00000"/>
                </a:solidFill>
              </a:rPr>
              <a:t> في المجلة؟</a:t>
            </a:r>
            <a:r>
              <a:rPr lang="ar-SA" sz="3600" dirty="0">
                <a:solidFill>
                  <a:srgbClr val="C00000"/>
                </a:solidFill>
              </a:rPr>
              <a:t> </a:t>
            </a:r>
            <a:br>
              <a:rPr lang="fr-FR" dirty="0"/>
            </a:br>
            <a:r>
              <a:rPr lang="fr-FR" dirty="0"/>
              <a:t> </a:t>
            </a:r>
            <a:br>
              <a:rPr lang="fr-FR" dirty="0"/>
            </a:br>
            <a:endParaRPr lang="fr-FR" dirty="0"/>
          </a:p>
        </p:txBody>
      </p:sp>
      <p:sp>
        <p:nvSpPr>
          <p:cNvPr id="3" name="Espace réservé du contenu 2"/>
          <p:cNvSpPr>
            <a:spLocks noGrp="1"/>
          </p:cNvSpPr>
          <p:nvPr>
            <p:ph idx="1"/>
          </p:nvPr>
        </p:nvSpPr>
        <p:spPr>
          <a:xfrm>
            <a:off x="602962" y="2204864"/>
            <a:ext cx="8183880" cy="4187952"/>
          </a:xfrm>
        </p:spPr>
        <p:txBody>
          <a:bodyPr>
            <a:normAutofit fontScale="85000" lnSpcReduction="20000"/>
          </a:bodyPr>
          <a:lstStyle/>
          <a:p>
            <a:pPr algn="r" rtl="1"/>
            <a:r>
              <a:rPr lang="ar-TN" dirty="0"/>
              <a:t>المحلية و قواعد تسييرها و في اختصاصاتها . كما يبرز ذلك من خلال آليات الديمقراطية التشاركية.</a:t>
            </a:r>
            <a:endParaRPr lang="fr-FR" dirty="0"/>
          </a:p>
          <a:p>
            <a:pPr algn="r" rtl="1"/>
            <a:r>
              <a:rPr lang="ar-TN" dirty="0"/>
              <a:t>و المرأة حاضرة في مشروع المجلة باعتبارها: </a:t>
            </a:r>
            <a:endParaRPr lang="fr-FR" dirty="0"/>
          </a:p>
          <a:p>
            <a:pPr lvl="0" algn="r" rtl="1"/>
            <a:r>
              <a:rPr lang="ar-TN" dirty="0"/>
              <a:t>مواطنة محلية</a:t>
            </a:r>
            <a:endParaRPr lang="fr-FR" dirty="0"/>
          </a:p>
          <a:p>
            <a:pPr lvl="0" algn="r" rtl="1"/>
            <a:r>
              <a:rPr lang="ar-TN" dirty="0"/>
              <a:t>ساكنة بالمنطقة البلدية</a:t>
            </a:r>
            <a:endParaRPr lang="fr-FR" dirty="0"/>
          </a:p>
          <a:p>
            <a:pPr lvl="0" algn="r" rtl="1"/>
            <a:r>
              <a:rPr lang="ar-TN" dirty="0"/>
              <a:t>مستعملة لمرافق عمومية</a:t>
            </a:r>
            <a:endParaRPr lang="fr-FR" dirty="0"/>
          </a:p>
          <a:p>
            <a:pPr lvl="0" algn="r" rtl="1"/>
            <a:r>
              <a:rPr lang="ar-TN" dirty="0"/>
              <a:t>ذات حاجيات خصوصية ( فقر، إعاقة، معرضة إلى العنف)</a:t>
            </a:r>
            <a:endParaRPr lang="fr-FR" dirty="0"/>
          </a:p>
          <a:p>
            <a:pPr lvl="0" algn="r" rtl="1"/>
            <a:r>
              <a:rPr lang="ar-TN" dirty="0"/>
              <a:t>بصفة منفردة أو صلب جمعية</a:t>
            </a:r>
            <a:endParaRPr lang="fr-FR" dirty="0"/>
          </a:p>
          <a:p>
            <a:pPr lvl="0" algn="r" rtl="1"/>
            <a:r>
              <a:rPr lang="ar-TN" dirty="0"/>
              <a:t>تشارك في اتخاذ القرار</a:t>
            </a:r>
            <a:endParaRPr lang="fr-FR" dirty="0"/>
          </a:p>
          <a:p>
            <a:pPr lvl="0" algn="r" rtl="1"/>
            <a:r>
              <a:rPr lang="ar-TN" dirty="0"/>
              <a:t>معنية بالقرارات المحلية بصفة مباشرة أو غير مباشرة</a:t>
            </a:r>
            <a:endParaRPr lang="fr-FR" dirty="0"/>
          </a:p>
          <a:p>
            <a:pPr algn="r" rtl="1"/>
            <a:r>
              <a:rPr lang="ar-TN" dirty="0"/>
              <a:t>فاعلة على المستوى المحلي</a:t>
            </a:r>
            <a:endParaRPr lang="fr-FR" dirty="0"/>
          </a:p>
        </p:txBody>
      </p:sp>
    </p:spTree>
    <p:extLst>
      <p:ext uri="{BB962C8B-B14F-4D97-AF65-F5344CB8AC3E}">
        <p14:creationId xmlns:p14="http://schemas.microsoft.com/office/powerpoint/2010/main" val="15399413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42918"/>
            <a:ext cx="8183880" cy="1051560"/>
          </a:xfrm>
        </p:spPr>
        <p:txBody>
          <a:bodyPr>
            <a:noAutofit/>
          </a:bodyPr>
          <a:lstStyle/>
          <a:p>
            <a:pPr lvl="0" algn="ctr"/>
            <a:r>
              <a:rPr lang="ar-TN" sz="3200" b="1" dirty="0">
                <a:solidFill>
                  <a:srgbClr val="C00000"/>
                </a:solidFill>
              </a:rPr>
              <a:t>النوع الاجتماعي و الميزانية</a:t>
            </a:r>
            <a:br>
              <a:rPr lang="fr-FR" sz="3200" dirty="0">
                <a:solidFill>
                  <a:srgbClr val="C00000"/>
                </a:solidFill>
              </a:rPr>
            </a:br>
            <a:endParaRPr lang="fr-FR" sz="3200" dirty="0">
              <a:solidFill>
                <a:srgbClr val="C00000"/>
              </a:solidFill>
            </a:endParaRPr>
          </a:p>
        </p:txBody>
      </p:sp>
      <p:sp>
        <p:nvSpPr>
          <p:cNvPr id="3" name="Espace réservé du contenu 2"/>
          <p:cNvSpPr>
            <a:spLocks noGrp="1"/>
          </p:cNvSpPr>
          <p:nvPr>
            <p:ph idx="1"/>
          </p:nvPr>
        </p:nvSpPr>
        <p:spPr>
          <a:xfrm>
            <a:off x="755576" y="2027130"/>
            <a:ext cx="8183880" cy="4187952"/>
          </a:xfrm>
        </p:spPr>
        <p:txBody>
          <a:bodyPr>
            <a:normAutofit lnSpcReduction="10000"/>
          </a:bodyPr>
          <a:lstStyle/>
          <a:p>
            <a:pPr algn="r" rtl="1"/>
            <a:r>
              <a:rPr lang="ar-DZ" dirty="0" err="1"/>
              <a:t>ت</a:t>
            </a:r>
            <a:r>
              <a:rPr lang="ar-TN" dirty="0"/>
              <a:t>نص </a:t>
            </a:r>
            <a:r>
              <a:rPr lang="ar-DZ" dirty="0"/>
              <a:t>مجلة</a:t>
            </a:r>
            <a:r>
              <a:rPr lang="ar-TN" dirty="0"/>
              <a:t> المجلة على أن "تلتزم الجماعات المحلية باعتماد الشفافية والتشاركية ومراعاة النوع الاجتماعي في إعداد ميزانياتها السنوية في وثيقة شاملة وموحّدة وواضحة، على أساس تقديرات واقعية وصادقة ونزيهة تتضمن كل الموارد والنفقات".</a:t>
            </a:r>
            <a:endParaRPr lang="fr-FR" dirty="0"/>
          </a:p>
          <a:p>
            <a:pPr algn="r" rtl="1"/>
            <a:r>
              <a:rPr lang="ar-TN" dirty="0"/>
              <a:t>وتطبيقا لهذا الفصل تأخذ الجماعة المحلية بعين </a:t>
            </a:r>
            <a:r>
              <a:rPr lang="ar-TN" dirty="0" err="1"/>
              <a:t>الإعتبار</a:t>
            </a:r>
            <a:r>
              <a:rPr lang="ar-TN" dirty="0"/>
              <a:t> النوع </a:t>
            </a:r>
            <a:r>
              <a:rPr lang="ar-TN" dirty="0" err="1"/>
              <a:t>الإجتماعي</a:t>
            </a:r>
            <a:r>
              <a:rPr lang="ar-TN" dirty="0"/>
              <a:t> عند تحديد الأولويات خلال إعداد الميزانية عبر تخصيص رصيد مالي يتعلق بهذه الحاجيات الخصوصية و مع مراعاة قواعد الديمقراطية </a:t>
            </a:r>
            <a:r>
              <a:rPr lang="ar-TN" dirty="0" err="1"/>
              <a:t>التشاركية.وهو</a:t>
            </a:r>
            <a:r>
              <a:rPr lang="ar-TN" dirty="0"/>
              <a:t> ما يمكن من </a:t>
            </a:r>
            <a:r>
              <a:rPr lang="ar-TN" dirty="0" err="1"/>
              <a:t>إختيار</a:t>
            </a:r>
            <a:r>
              <a:rPr lang="ar-TN" dirty="0"/>
              <a:t> مشاريع من قبل المواطنين وتلتزم الجماعة المحلية بإنجازها في إطار تنفيذ الميزانية.</a:t>
            </a:r>
            <a:endParaRPr lang="fr-FR" dirty="0"/>
          </a:p>
          <a:p>
            <a:pPr algn="r"/>
            <a:endParaRPr lang="fr-FR" dirty="0"/>
          </a:p>
        </p:txBody>
      </p:sp>
    </p:spTree>
    <p:extLst>
      <p:ext uri="{BB962C8B-B14F-4D97-AF65-F5344CB8AC3E}">
        <p14:creationId xmlns:p14="http://schemas.microsoft.com/office/powerpoint/2010/main" val="21663974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DD65B30C-427F-449E-B039-E288E85D8A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032" name="Freeform 6">
              <a:extLst>
                <a:ext uri="{FF2B5EF4-FFF2-40B4-BE49-F238E27FC236}">
                  <a16:creationId xmlns:a16="http://schemas.microsoft.com/office/drawing/2014/main" id="{9F47D947-83F7-46E3-872B-0777122A0A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033" name="Freeform 7">
              <a:extLst>
                <a:ext uri="{FF2B5EF4-FFF2-40B4-BE49-F238E27FC236}">
                  <a16:creationId xmlns:a16="http://schemas.microsoft.com/office/drawing/2014/main" id="{60C7B45B-6634-46FA-862D-B86F1C3C5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034" name="Freeform 8">
              <a:extLst>
                <a:ext uri="{FF2B5EF4-FFF2-40B4-BE49-F238E27FC236}">
                  <a16:creationId xmlns:a16="http://schemas.microsoft.com/office/drawing/2014/main" id="{C7504CC0-DD94-4ED9-ADC9-6FE7AEA33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035" name="Freeform 9">
              <a:extLst>
                <a:ext uri="{FF2B5EF4-FFF2-40B4-BE49-F238E27FC236}">
                  <a16:creationId xmlns:a16="http://schemas.microsoft.com/office/drawing/2014/main" id="{64268326-B6DD-4E00-9788-6C319279A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036" name="Freeform 10">
              <a:extLst>
                <a:ext uri="{FF2B5EF4-FFF2-40B4-BE49-F238E27FC236}">
                  <a16:creationId xmlns:a16="http://schemas.microsoft.com/office/drawing/2014/main" id="{92C7B3DE-DB23-4AAC-B142-C803C0C0A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037" name="Freeform 11">
              <a:extLst>
                <a:ext uri="{FF2B5EF4-FFF2-40B4-BE49-F238E27FC236}">
                  <a16:creationId xmlns:a16="http://schemas.microsoft.com/office/drawing/2014/main" id="{1EEF04DC-4E0D-4127-A98D-EA81C3B2DE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1039" name="Freeform: Shape 1038">
            <a:extLst>
              <a:ext uri="{FF2B5EF4-FFF2-40B4-BE49-F238E27FC236}">
                <a16:creationId xmlns:a16="http://schemas.microsoft.com/office/drawing/2014/main" id="{084966D2-3C9B-4F47-8231-1DEC33D3B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049" y="321734"/>
            <a:ext cx="8305651" cy="6214533"/>
          </a:xfrm>
          <a:custGeom>
            <a:avLst/>
            <a:gdLst>
              <a:gd name="connsiteX0" fmla="*/ 815396 w 11074201"/>
              <a:gd name="connsiteY0" fmla="*/ 0 h 6214533"/>
              <a:gd name="connsiteX1" fmla="*/ 11074201 w 11074201"/>
              <a:gd name="connsiteY1" fmla="*/ 0 h 6214533"/>
              <a:gd name="connsiteX2" fmla="*/ 11074201 w 11074201"/>
              <a:gd name="connsiteY2" fmla="*/ 6214533 h 6214533"/>
              <a:gd name="connsiteX3" fmla="*/ 1498193 w 11074201"/>
              <a:gd name="connsiteY3" fmla="*/ 6214533 h 6214533"/>
              <a:gd name="connsiteX4" fmla="*/ 0 w 11074201"/>
              <a:gd name="connsiteY4" fmla="*/ 4992543 h 6214533"/>
              <a:gd name="connsiteX5" fmla="*/ 433971 w 11074201"/>
              <a:gd name="connsiteY5" fmla="*/ 2335405 h 6214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74201" h="6214533">
                <a:moveTo>
                  <a:pt x="815396" y="0"/>
                </a:moveTo>
                <a:lnTo>
                  <a:pt x="11074201" y="0"/>
                </a:lnTo>
                <a:lnTo>
                  <a:pt x="11074201" y="6214533"/>
                </a:lnTo>
                <a:lnTo>
                  <a:pt x="1498193" y="6214533"/>
                </a:lnTo>
                <a:lnTo>
                  <a:pt x="0" y="4992543"/>
                </a:lnTo>
                <a:cubicBezTo>
                  <a:pt x="141071" y="4106831"/>
                  <a:pt x="287521" y="3221118"/>
                  <a:pt x="433971" y="2335405"/>
                </a:cubicBezTo>
                <a:close/>
              </a:path>
            </a:pathLst>
          </a:custGeom>
          <a:solidFill>
            <a:srgbClr val="FFFFFF"/>
          </a:solidFill>
          <a:ln w="38100">
            <a:gradFill flip="none" rotWithShape="1">
              <a:gsLst>
                <a:gs pos="0">
                  <a:schemeClr val="bg2"/>
                </a:gs>
                <a:gs pos="100000">
                  <a:schemeClr val="bg2">
                    <a:lumMod val="75000"/>
                  </a:schemeClr>
                </a:gs>
              </a:gsLst>
              <a:lin ang="5400000" scaled="1"/>
              <a:tileRect/>
            </a:gra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الندوة الوطنية حول المساواة في صلب الأجندة السياسية بالمغرب نحو إدماج قيم  مدونة الأسرة : مقاربة منهجية اليوم الوطني للمرأة المغربية 10 أكتوبر ppt  download">
            <a:extLst>
              <a:ext uri="{FF2B5EF4-FFF2-40B4-BE49-F238E27FC236}">
                <a16:creationId xmlns:a16="http://schemas.microsoft.com/office/drawing/2014/main" id="{6A1C3A62-1B41-9FD2-79C6-40ADF3F9166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18617" y="979487"/>
            <a:ext cx="6532033" cy="4899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2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descr="جدار من الملاحظات اللاصقة مع واحدة ملفتة للنظر">
            <a:extLst>
              <a:ext uri="{FF2B5EF4-FFF2-40B4-BE49-F238E27FC236}">
                <a16:creationId xmlns:a16="http://schemas.microsoft.com/office/drawing/2014/main" id="{7CE6892F-677B-54DA-778B-246AA4F3EB4A}"/>
              </a:ext>
            </a:extLst>
          </p:cNvPr>
          <p:cNvPicPr>
            <a:picLocks noChangeAspect="1"/>
          </p:cNvPicPr>
          <p:nvPr/>
        </p:nvPicPr>
        <p:blipFill rotWithShape="1">
          <a:blip r:embed="rId2">
            <a:duotone>
              <a:schemeClr val="bg2">
                <a:shade val="45000"/>
                <a:satMod val="135000"/>
              </a:schemeClr>
              <a:prstClr val="white"/>
            </a:duotone>
            <a:alphaModFix amt="50000"/>
          </a:blip>
          <a:srcRect r="11001" b="-1"/>
          <a:stretch/>
        </p:blipFill>
        <p:spPr>
          <a:xfrm>
            <a:off x="228" y="10"/>
            <a:ext cx="9143772" cy="6857990"/>
          </a:xfrm>
          <a:prstGeom prst="rect">
            <a:avLst/>
          </a:prstGeom>
        </p:spPr>
      </p:pic>
      <p:sp>
        <p:nvSpPr>
          <p:cNvPr id="2" name="Titre 1"/>
          <p:cNvSpPr>
            <a:spLocks noGrp="1"/>
          </p:cNvSpPr>
          <p:nvPr>
            <p:ph type="title"/>
          </p:nvPr>
        </p:nvSpPr>
        <p:spPr>
          <a:xfrm>
            <a:off x="1088684" y="0"/>
            <a:ext cx="7202456" cy="1049235"/>
          </a:xfrm>
        </p:spPr>
        <p:txBody>
          <a:bodyPr>
            <a:normAutofit/>
          </a:bodyPr>
          <a:lstStyle/>
          <a:p>
            <a:pPr rtl="1"/>
            <a:r>
              <a:rPr lang="ar-TN" dirty="0">
                <a:solidFill>
                  <a:srgbClr val="C00000"/>
                </a:solidFill>
              </a:rPr>
              <a:t>مشروع المجلة تشاركي </a:t>
            </a:r>
            <a:endParaRPr lang="fr-FR" dirty="0">
              <a:solidFill>
                <a:srgbClr val="C00000"/>
              </a:solidFill>
            </a:endParaRPr>
          </a:p>
        </p:txBody>
      </p:sp>
      <p:sp>
        <p:nvSpPr>
          <p:cNvPr id="3" name="Espace réservé du contenu 2"/>
          <p:cNvSpPr>
            <a:spLocks noGrp="1"/>
          </p:cNvSpPr>
          <p:nvPr>
            <p:ph idx="1"/>
          </p:nvPr>
        </p:nvSpPr>
        <p:spPr>
          <a:xfrm>
            <a:off x="1088684" y="1282206"/>
            <a:ext cx="7202456" cy="5243138"/>
          </a:xfrm>
        </p:spPr>
        <p:txBody>
          <a:bodyPr>
            <a:normAutofit fontScale="92500" lnSpcReduction="10000"/>
          </a:bodyPr>
          <a:lstStyle/>
          <a:p>
            <a:pPr algn="r" rtl="1">
              <a:lnSpc>
                <a:spcPct val="110000"/>
              </a:lnSpc>
            </a:pPr>
            <a:r>
              <a:rPr lang="ar-TN" sz="1700" dirty="0"/>
              <a:t>مش</a:t>
            </a:r>
            <a:r>
              <a:rPr lang="ar-TN" sz="2000" dirty="0"/>
              <a:t>روع الإدارة العامة للجماعات المحلية ( وزارة الداخلية – وزارة الشؤون المحلية ).</a:t>
            </a:r>
          </a:p>
          <a:p>
            <a:pPr algn="r" rtl="1">
              <a:lnSpc>
                <a:spcPct val="110000"/>
              </a:lnSpc>
            </a:pPr>
            <a:r>
              <a:rPr lang="ar-TN" sz="2000" dirty="0"/>
              <a:t>اللجوء إلى خبراء. </a:t>
            </a:r>
          </a:p>
          <a:p>
            <a:pPr algn="r" rtl="1">
              <a:lnSpc>
                <a:spcPct val="110000"/>
              </a:lnSpc>
            </a:pPr>
            <a:r>
              <a:rPr lang="ar-TN" sz="2000" dirty="0"/>
              <a:t>دراسة على مستوى الوزارة – استشارة الوزارات المختصة، الجماعات المحلية ، هيئة الانتخابات ، القضاء الإداري.</a:t>
            </a:r>
          </a:p>
          <a:p>
            <a:pPr algn="r" rtl="1">
              <a:lnSpc>
                <a:spcPct val="110000"/>
              </a:lnSpc>
            </a:pPr>
            <a:r>
              <a:rPr lang="ar-TN" sz="2000" dirty="0"/>
              <a:t>استشارة وطنية .</a:t>
            </a:r>
            <a:endParaRPr lang="fr-FR" sz="2000" dirty="0"/>
          </a:p>
          <a:p>
            <a:pPr algn="r" rtl="1">
              <a:lnSpc>
                <a:spcPct val="110000"/>
              </a:lnSpc>
            </a:pPr>
            <a:r>
              <a:rPr lang="ar-TN" sz="2000" dirty="0"/>
              <a:t>مشاركة بارزة لمكونات المجتمع المدني (جمعيات نسوية)</a:t>
            </a:r>
          </a:p>
          <a:p>
            <a:pPr algn="r" rtl="1">
              <a:lnSpc>
                <a:spcPct val="110000"/>
              </a:lnSpc>
            </a:pPr>
            <a:r>
              <a:rPr lang="ar-TN" sz="2000" dirty="0"/>
              <a:t>رجوع إلى الخبراء ، تطوير المشروع (ملاحظات حول البعد المالي ، دور الكاتب العام ، الديمقراطية التشاركية ، المرأة ....) </a:t>
            </a:r>
          </a:p>
          <a:p>
            <a:pPr algn="r" rtl="1">
              <a:lnSpc>
                <a:spcPct val="110000"/>
              </a:lnSpc>
            </a:pPr>
            <a:r>
              <a:rPr lang="ar-TN" sz="2000" dirty="0"/>
              <a:t>دراسة من طرف مجالس وزارية.</a:t>
            </a:r>
          </a:p>
          <a:p>
            <a:pPr algn="r" rtl="1">
              <a:lnSpc>
                <a:spcPct val="110000"/>
              </a:lnSpc>
            </a:pPr>
            <a:r>
              <a:rPr lang="ar-TN" sz="2000" dirty="0"/>
              <a:t>وصول إلى مجلس نواب الشعب في ماي 2017 .</a:t>
            </a:r>
          </a:p>
          <a:p>
            <a:pPr algn="r" rtl="1">
              <a:lnSpc>
                <a:spcPct val="110000"/>
              </a:lnSpc>
            </a:pPr>
            <a:r>
              <a:rPr lang="ar-TN" sz="2000" dirty="0"/>
              <a:t>إستماع لجنة تنظيم الإدارة إلى ملحوظات المجتمع المدني .</a:t>
            </a:r>
          </a:p>
          <a:p>
            <a:pPr algn="r" rtl="1">
              <a:lnSpc>
                <a:spcPct val="110000"/>
              </a:lnSpc>
            </a:pPr>
            <a:r>
              <a:rPr lang="ar-TN" sz="2000" dirty="0"/>
              <a:t>مشروع متطور ....  </a:t>
            </a:r>
            <a:endParaRPr lang="fr-FR" sz="2000" dirty="0"/>
          </a:p>
        </p:txBody>
      </p:sp>
    </p:spTree>
    <p:extLst>
      <p:ext uri="{BB962C8B-B14F-4D97-AF65-F5344CB8AC3E}">
        <p14:creationId xmlns:p14="http://schemas.microsoft.com/office/powerpoint/2010/main" val="2264818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598370"/>
            <a:ext cx="8183880" cy="1051560"/>
          </a:xfrm>
        </p:spPr>
        <p:txBody>
          <a:bodyPr>
            <a:normAutofit fontScale="90000"/>
          </a:bodyPr>
          <a:lstStyle/>
          <a:p>
            <a:pPr algn="ctr"/>
            <a:r>
              <a:rPr lang="ar-TN" dirty="0">
                <a:solidFill>
                  <a:srgbClr val="C00000"/>
                </a:solidFill>
              </a:rPr>
              <a:t>ماهو الأساس الدستوري لمشاركة</a:t>
            </a:r>
            <a:br>
              <a:rPr lang="en-US" dirty="0">
                <a:solidFill>
                  <a:srgbClr val="C00000"/>
                </a:solidFill>
              </a:rPr>
            </a:br>
            <a:r>
              <a:rPr lang="ar-TN" dirty="0">
                <a:solidFill>
                  <a:srgbClr val="C00000"/>
                </a:solidFill>
              </a:rPr>
              <a:t> المواطن في الشأن المحلي؟</a:t>
            </a:r>
            <a:endParaRPr lang="fr-FR" dirty="0">
              <a:solidFill>
                <a:srgbClr val="C00000"/>
              </a:solidFill>
            </a:endParaRPr>
          </a:p>
        </p:txBody>
      </p:sp>
      <p:sp>
        <p:nvSpPr>
          <p:cNvPr id="3" name="Espace réservé du contenu 2"/>
          <p:cNvSpPr>
            <a:spLocks noGrp="1"/>
          </p:cNvSpPr>
          <p:nvPr>
            <p:ph idx="1"/>
          </p:nvPr>
        </p:nvSpPr>
        <p:spPr>
          <a:xfrm>
            <a:off x="571472" y="2071678"/>
            <a:ext cx="8183880" cy="4187952"/>
          </a:xfrm>
        </p:spPr>
        <p:txBody>
          <a:bodyPr/>
          <a:lstStyle/>
          <a:p>
            <a:pPr lvl="0" algn="r" rtl="1"/>
            <a:r>
              <a:rPr lang="ar-TN" dirty="0"/>
              <a:t>الفصل 139 من الدستور</a:t>
            </a:r>
            <a:r>
              <a:rPr lang="ar-DZ" dirty="0"/>
              <a:t>(2014)</a:t>
            </a:r>
            <a:endParaRPr lang="fr-FR" dirty="0"/>
          </a:p>
          <a:p>
            <a:pPr algn="r" rtl="1"/>
            <a:r>
              <a:rPr lang="ar-TN" dirty="0"/>
              <a:t> آليات تشاركية غير محددة</a:t>
            </a:r>
            <a:endParaRPr lang="fr-FR" dirty="0"/>
          </a:p>
          <a:p>
            <a:pPr lvl="0" algn="r" rtl="1"/>
            <a:r>
              <a:rPr lang="ar-TN" dirty="0"/>
              <a:t> ترك حرية للمشرع</a:t>
            </a:r>
            <a:endParaRPr lang="fr-FR" dirty="0"/>
          </a:p>
          <a:p>
            <a:pPr algn="r" rtl="1"/>
            <a:r>
              <a:rPr lang="ar-TN" dirty="0"/>
              <a:t>عدم وجود حد أدنى من الآليات يتقيد به المشرع</a:t>
            </a:r>
            <a:endParaRPr lang="fr-FR" dirty="0"/>
          </a:p>
          <a:p>
            <a:pPr algn="r" rtl="1"/>
            <a:r>
              <a:rPr lang="ar-TN" dirty="0"/>
              <a:t>مجال تشاركي محدد: برامج التنمية والتهيئة والترابية</a:t>
            </a:r>
            <a:endParaRPr lang="fr-FR" dirty="0"/>
          </a:p>
          <a:p>
            <a:pPr lvl="0" algn="r" rtl="1"/>
            <a:endParaRPr lang="ar-TN" dirty="0"/>
          </a:p>
          <a:p>
            <a:pPr algn="r" rtl="1"/>
            <a:endParaRPr lang="fr-FR" dirty="0"/>
          </a:p>
        </p:txBody>
      </p:sp>
    </p:spTree>
    <p:extLst>
      <p:ext uri="{BB962C8B-B14F-4D97-AF65-F5344CB8AC3E}">
        <p14:creationId xmlns:p14="http://schemas.microsoft.com/office/powerpoint/2010/main" val="4017363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32" y="476672"/>
            <a:ext cx="8183880" cy="1051560"/>
          </a:xfrm>
        </p:spPr>
        <p:txBody>
          <a:bodyPr>
            <a:noAutofit/>
          </a:bodyPr>
          <a:lstStyle/>
          <a:p>
            <a:pPr algn="ctr" rtl="1"/>
            <a:r>
              <a:rPr lang="ar-TN" sz="2400" b="1" dirty="0">
                <a:solidFill>
                  <a:srgbClr val="C00000"/>
                </a:solidFill>
              </a:rPr>
              <a:t>ماهي أهم المراجع القانونيةحول العلاقة</a:t>
            </a:r>
            <a:br>
              <a:rPr lang="ar-TN" sz="2400" b="1" dirty="0">
                <a:solidFill>
                  <a:srgbClr val="C00000"/>
                </a:solidFill>
              </a:rPr>
            </a:br>
            <a:r>
              <a:rPr lang="ar-TN" sz="2400" b="1" dirty="0">
                <a:solidFill>
                  <a:srgbClr val="C00000"/>
                </a:solidFill>
              </a:rPr>
              <a:t> بين الجمعيات والجماعات المحلية؟</a:t>
            </a:r>
            <a:endParaRPr lang="fr-FR" sz="2400" dirty="0">
              <a:solidFill>
                <a:srgbClr val="C00000"/>
              </a:solidFill>
            </a:endParaRPr>
          </a:p>
        </p:txBody>
      </p:sp>
      <p:graphicFrame>
        <p:nvGraphicFramePr>
          <p:cNvPr id="4" name="Espace réservé du contenu 3"/>
          <p:cNvGraphicFramePr>
            <a:graphicFrameLocks noGrp="1"/>
          </p:cNvGraphicFramePr>
          <p:nvPr>
            <p:ph idx="1"/>
          </p:nvPr>
        </p:nvGraphicFramePr>
        <p:xfrm>
          <a:off x="571472" y="164305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657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183880" cy="1051560"/>
          </a:xfrm>
        </p:spPr>
        <p:txBody>
          <a:bodyPr/>
          <a:lstStyle/>
          <a:p>
            <a:pPr algn="ctr"/>
            <a:r>
              <a:rPr lang="ar-TN" dirty="0">
                <a:solidFill>
                  <a:srgbClr val="C00000"/>
                </a:solidFill>
              </a:rPr>
              <a:t>تعامل المجلة مع المعطى الدستوري</a:t>
            </a:r>
            <a:endParaRPr lang="fr-FR" dirty="0">
              <a:solidFill>
                <a:srgbClr val="C0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240833260"/>
              </p:ext>
            </p:extLst>
          </p:nvPr>
        </p:nvGraphicFramePr>
        <p:xfrm>
          <a:off x="571472" y="1357298"/>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478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1160</TotalTime>
  <Words>3413</Words>
  <Application>Microsoft Office PowerPoint</Application>
  <PresentationFormat>Affichage à l'écran (4:3)</PresentationFormat>
  <Paragraphs>262</Paragraphs>
  <Slides>54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54</vt:i4>
      </vt:variant>
    </vt:vector>
  </HeadingPairs>
  <TitlesOfParts>
    <vt:vector size="60" baseType="lpstr">
      <vt:lpstr>Arial</vt:lpstr>
      <vt:lpstr>Corbel</vt:lpstr>
      <vt:lpstr>Sakkal Majalla</vt:lpstr>
      <vt:lpstr>Wingdings</vt:lpstr>
      <vt:lpstr>Wingdings 2</vt:lpstr>
      <vt:lpstr>Parallax</vt:lpstr>
      <vt:lpstr>آليات الديمقراطية التشاركية والحوكمة المحلية</vt:lpstr>
      <vt:lpstr>دور المواطن</vt:lpstr>
      <vt:lpstr>مفهوم المواطنة المحلية</vt:lpstr>
      <vt:lpstr>الحكم المحلي</vt:lpstr>
      <vt:lpstr>Présentation PowerPoint</vt:lpstr>
      <vt:lpstr>مشروع المجلة تشاركي </vt:lpstr>
      <vt:lpstr>ماهو الأساس الدستوري لمشاركة  المواطن في الشأن المحلي؟</vt:lpstr>
      <vt:lpstr>ماهي أهم المراجع القانونيةحول العلاقة  بين الجمعيات والجماعات المحلية؟</vt:lpstr>
      <vt:lpstr>تعامل المجلة مع المعطى الدستوري</vt:lpstr>
      <vt:lpstr>أطراف الحوكمة المفتوحة</vt:lpstr>
      <vt:lpstr>الجماعات المحلية</vt:lpstr>
      <vt:lpstr>من يعتمد الآليات التشاركية ؟</vt:lpstr>
      <vt:lpstr>ما هي الأطراف التي تشرّكها الجماعة المحلية؟ </vt:lpstr>
      <vt:lpstr>مأسسة الحوكمة المحلية: المجتمع المدني والإعلام</vt:lpstr>
      <vt:lpstr>ماهي الأطراف الفاعلة في المجتمع المدني؟</vt:lpstr>
      <vt:lpstr>مكونات المجتمع المدني؟</vt:lpstr>
      <vt:lpstr>المشاركة اللاحقة لإتخاذ القرار </vt:lpstr>
      <vt:lpstr>أين تتجسد مقاربة النوع الإجتماعي  للمجلة </vt:lpstr>
      <vt:lpstr>التقييم</vt:lpstr>
      <vt:lpstr>الإعلام سلطة مضادة </vt:lpstr>
      <vt:lpstr>المشاركة متى؟</vt:lpstr>
      <vt:lpstr>التسجيل في سجل الجمعيات و المنظمات</vt:lpstr>
      <vt:lpstr>أليات الاعلام و المتابعة و المراقبة  </vt:lpstr>
      <vt:lpstr> إعلام</vt:lpstr>
      <vt:lpstr> شفافية </vt:lpstr>
      <vt:lpstr>مسائلة المجالس </vt:lpstr>
      <vt:lpstr>Présentation PowerPoint</vt:lpstr>
      <vt:lpstr>الاستثمار البلدي التشاركي</vt:lpstr>
      <vt:lpstr>في المبادئ العامة لتسيير المرافق العامة المحلية </vt:lpstr>
      <vt:lpstr>الشفافية </vt:lpstr>
      <vt:lpstr>Présentation PowerPoint</vt:lpstr>
      <vt:lpstr>Présentation PowerPoint</vt:lpstr>
      <vt:lpstr>النجاعة </vt:lpstr>
      <vt:lpstr>النجاعة والمحافظة على المال العام </vt:lpstr>
      <vt:lpstr> مساعدات </vt:lpstr>
      <vt:lpstr>اعتمادات</vt:lpstr>
      <vt:lpstr>من هي الأطراف المشاركة</vt:lpstr>
      <vt:lpstr>Présentation PowerPoint</vt:lpstr>
      <vt:lpstr>على الصبغة الإلزامية لإحترام حق المشاركة</vt:lpstr>
      <vt:lpstr>يتم عرض البرامج التنموية على مصادقة المجالس المحلية المعنية بعد استيفاء الإجراءات المنصوص عليها بهذا الفصل" ""ولا يمكن إعدادها إلا بعد استيفاء إجراء مشاركة فعلية للمتساكنين ولمنظمات المجتمع المدني". "يضمن مجلس الجماعة المحلية للمتساكنين مشاركة فعلية شاملة لكافة الفئات الاجتماعية والمناطق المكونة للجماعة المحلية في مختلف مراحل إعداد برامج التنمية ومتابعة تنفيذها وتقييمها". "ترفض المجالس المحلية كل برنامج تنموي لا يحترم أحكام هذا الفصل".  " لا تدخل القرارات المذكورة حيز التنفيذ إلا بعد انعقاد اللقاء العلني مع المتساكنين</vt:lpstr>
      <vt:lpstr>الرقابة المسلطة من قبل القضاء الإداري </vt:lpstr>
      <vt:lpstr> الرقابة المسلطة من قبل القضاء الإداري</vt:lpstr>
      <vt:lpstr>الرقابة المسلطة على هياكل الجماعات المحلية</vt:lpstr>
      <vt:lpstr>Présentation PowerPoint</vt:lpstr>
      <vt:lpstr>Présentation PowerPoint</vt:lpstr>
      <vt:lpstr>Présentation PowerPoint</vt:lpstr>
      <vt:lpstr>Présentation PowerPoint</vt:lpstr>
      <vt:lpstr>Présentation PowerPoint</vt:lpstr>
      <vt:lpstr>Présentation PowerPoint</vt:lpstr>
      <vt:lpstr> آليات الحوكمة المفتوحة</vt:lpstr>
      <vt:lpstr>مجالات المشاركة</vt:lpstr>
      <vt:lpstr>ما هي مجالات تكريس مقاربة النوع الإجتماعي في المجلة؟    </vt:lpstr>
      <vt:lpstr>النوع الاجتماعي و الميزانية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آليات الديمقراطية التشاركية والحوكمة المحلية</dc:title>
  <dc:creator>Salma</dc:creator>
  <cp:lastModifiedBy>Office User</cp:lastModifiedBy>
  <cp:revision>108</cp:revision>
  <dcterms:created xsi:type="dcterms:W3CDTF">2015-11-05T10:35:47Z</dcterms:created>
  <dcterms:modified xsi:type="dcterms:W3CDTF">2023-12-12T13:45:06Z</dcterms:modified>
</cp:coreProperties>
</file>